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en-IN" sz="6600" b="1" dirty="0" smtClean="0">
                <a:solidFill>
                  <a:srgbClr val="002060"/>
                </a:solidFill>
                <a:latin typeface="Algerian" pitchFamily="82" charset="0"/>
              </a:rPr>
              <a:t>What is Communication</a:t>
            </a:r>
            <a:endParaRPr lang="en-IN" sz="66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Verbal &amp; Non-verbal Communication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IN" dirty="0" smtClean="0">
                <a:solidFill>
                  <a:schemeClr val="accent2"/>
                </a:solidFill>
              </a:rPr>
              <a:t>Verbal</a:t>
            </a:r>
            <a:r>
              <a:rPr lang="en-IN" dirty="0" smtClean="0"/>
              <a:t>- Communication through spoken &amp; written word</a:t>
            </a:r>
          </a:p>
          <a:p>
            <a:r>
              <a:rPr lang="en-IN" dirty="0" smtClean="0"/>
              <a:t>2 types- Oral &amp; Written</a:t>
            </a:r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1600200" y="3124200"/>
            <a:ext cx="5638800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4" name="Picture 8" descr="C:\Users\User\Desktop\5937---base_image_1464195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8610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Non-verbal Communication</a:t>
            </a:r>
            <a:endParaRPr lang="en-IN"/>
          </a:p>
        </p:txBody>
      </p:sp>
      <p:pic>
        <p:nvPicPr>
          <p:cNvPr id="1026" name="Picture 2" descr="C:\Users\User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29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Transmission of message with the help of facial expression, body posture, eye contact, clothing, silence etc.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Communication through sending and receiving wordless cues.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includes the use of visual cues such as body language (kinesics), distance 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proxemics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 and physical environments/appearance, of voice (paralanguage) and of touch 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haptics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). It can also include the use of time 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chronemics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More than 65% human communication is through non-verbal cues.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Formal &amp; Informal Communication</a:t>
            </a:r>
            <a:endParaRPr lang="en-IN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Communication inside the official set up regarding official matters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is structured on the basis of hierarchy, authority &amp; accountability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Information can move both horizontally &amp; vertically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Examples- Departmental meetings, conferences, circulars, company news, interviews etc.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Informal Communication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Communication of the members of the organization regarding unofficial matters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takes place outside the formally prescribed &amp; planned network or channel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is spontaneous &amp; off the record communication between peers, colleagues, classmates etc.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No set rules &amp; regulations and no particular direction.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Intrapersonal &amp; Interpersonal communication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interpersonal-communication-vs-intrapersonal-communication-990x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67680"/>
            <a:ext cx="8610600" cy="4633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Intrapersonal communication 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IN" dirty="0" smtClean="0"/>
              <a:t>Internal dialogue, thinking, self-talk of an individual</a:t>
            </a:r>
          </a:p>
          <a:p>
            <a:r>
              <a:rPr lang="en-IN" dirty="0" smtClean="0"/>
              <a:t>It may be clear or confused depending upon the individual’s state of mind.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2209800" y="3657600"/>
            <a:ext cx="38862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7" name="Picture 3" descr="C:\Users\User\Desktop\self t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95675"/>
            <a:ext cx="4953000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Interpersonal Communication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IN" dirty="0" smtClean="0"/>
              <a:t>It is the communication among two or more persons</a:t>
            </a:r>
          </a:p>
          <a:p>
            <a:r>
              <a:rPr lang="en-IN" dirty="0" smtClean="0"/>
              <a:t>It signifies positive, personal and internal relationship between the persons involved</a:t>
            </a:r>
          </a:p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3810000"/>
            <a:ext cx="4038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1" name="Picture 3" descr="C:\Users\User\Desktop\commun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51816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ser\Desktop\levels-and-flow-of-communication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Group Communication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IN" dirty="0" smtClean="0"/>
              <a:t>Two or more persons interact with each other</a:t>
            </a:r>
          </a:p>
          <a:p>
            <a:r>
              <a:rPr lang="en-IN" dirty="0" smtClean="0"/>
              <a:t>It is extension of interpersonal communication</a:t>
            </a:r>
          </a:p>
          <a:p>
            <a:r>
              <a:rPr lang="en-IN" dirty="0" smtClean="0"/>
              <a:t>The group must be formed intentionally or voluntarily to communicate on an important matter- committees, team members etc.</a:t>
            </a:r>
          </a:p>
          <a:p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276600" y="4724400"/>
            <a:ext cx="2743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7" name="Picture 3" descr="C:\Users\User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0"/>
            <a:ext cx="69342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endParaRPr lang="en-I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IN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From the Latin word “</a:t>
            </a:r>
            <a:r>
              <a:rPr lang="en-IN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Communicare</a:t>
            </a:r>
            <a:r>
              <a:rPr lang="en-IN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”(to share) or “</a:t>
            </a:r>
            <a:r>
              <a:rPr lang="en-IN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Communis</a:t>
            </a:r>
            <a:r>
              <a:rPr lang="en-IN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” (to make common)</a:t>
            </a:r>
          </a:p>
          <a:p>
            <a:pPr algn="l"/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 of transferring/transmitting &amp; receiving ideas, information and message from one person to another</a:t>
            </a:r>
          </a:p>
          <a:p>
            <a:pPr algn="l"/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IN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way process between SENDER &amp; RECEIVER</a:t>
            </a:r>
          </a:p>
          <a:p>
            <a:pPr algn="l">
              <a:buFontTx/>
              <a:buChar char="-"/>
            </a:pP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dynamic process, continuous process</a:t>
            </a:r>
          </a:p>
          <a:p>
            <a:pPr algn="l">
              <a:buFontTx/>
              <a:buChar char="-"/>
            </a:pP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IN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Information, ideas &amp; messages are transmitted through mutually understood signs </a:t>
            </a:r>
          </a:p>
          <a:p>
            <a:pPr marL="514350" indent="-514350" algn="l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the creation and exchange of meaning</a:t>
            </a:r>
            <a:endParaRPr lang="en-IN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en-IN" dirty="0" smtClean="0"/>
          </a:p>
          <a:p>
            <a:pPr algn="l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Public Communication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IN" dirty="0" smtClean="0"/>
              <a:t>It is a speech given by one person to a large group of people</a:t>
            </a:r>
          </a:p>
          <a:p>
            <a:r>
              <a:rPr lang="en-IN" dirty="0" smtClean="0"/>
              <a:t>It is one way communication because there is no scope to give immediate response.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981200" y="3810000"/>
            <a:ext cx="55626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4" name="Picture 2" descr="C:\Users\User\Desktop\d959a501c44c5931c6938c27456a6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7620000" cy="350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Mass Communication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IN" dirty="0" smtClean="0"/>
              <a:t>It is the process of communication to the general public at large through different mass medias such as television, films, internet, publications etc.</a:t>
            </a:r>
            <a:endParaRPr lang="en-IN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Objective of Communication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IN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Deliver a message, idea &amp; information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IN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Create Understanding</a:t>
            </a:r>
          </a:p>
          <a:p>
            <a:pPr marL="514350" indent="-51435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i="1" dirty="0" smtClean="0">
                <a:latin typeface="Times New Roman" pitchFamily="18" charset="0"/>
                <a:cs typeface="Times New Roman" pitchFamily="18" charset="0"/>
              </a:rPr>
              <a:t>Definitions-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Keith Davis- </a:t>
            </a:r>
            <a:r>
              <a:rPr lang="en-IN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is a process of passing information and understanding from one person to another</a:t>
            </a:r>
          </a:p>
          <a:p>
            <a:pPr marL="514350" indent="-514350"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Louis Allen- </a:t>
            </a:r>
            <a:r>
              <a:rPr lang="en-IN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is a bridge of meaning. It involves a systematic and continuous process of telling, listening and understanding.</a:t>
            </a:r>
          </a:p>
          <a:p>
            <a:pPr marL="514350" indent="-514350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4"/>
                </a:solidFill>
              </a:rPr>
              <a:t>2 Basic types of Communication- Oral &amp; Written 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05800" cy="5257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IN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Process of Communication- </a:t>
            </a:r>
          </a:p>
          <a:p>
            <a:pPr algn="l"/>
            <a:r>
              <a:rPr lang="en-IN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is the active process of sending and receiving messages through verbal &amp; non verbal means including speech (words &amp; language), writing and graphical representations (pictures, maps, chart), signs &amp; signals and behaviour.</a:t>
            </a:r>
          </a:p>
          <a:p>
            <a:pPr algn="l"/>
            <a:endParaRPr lang="en-IN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process of communication involves various stages/ components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It is related with sharing &amp; understanding of information.</a:t>
            </a:r>
          </a:p>
          <a:p>
            <a:pPr algn="l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>
                <a:solidFill>
                  <a:srgbClr val="0070C0"/>
                </a:solidFill>
              </a:rPr>
              <a:t>The components in the process of Communication- 7 basic components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410200"/>
          </a:xfrm>
        </p:spPr>
        <p:txBody>
          <a:bodyPr>
            <a:normAutofit fontScale="25000" lnSpcReduction="20000"/>
          </a:bodyPr>
          <a:lstStyle/>
          <a:p>
            <a:r>
              <a:rPr lang="en-IN" sz="9600" dirty="0" smtClean="0">
                <a:solidFill>
                  <a:schemeClr val="accent6">
                    <a:lumMod val="50000"/>
                  </a:schemeClr>
                </a:solidFill>
              </a:rPr>
              <a:t>Sender</a:t>
            </a:r>
            <a:r>
              <a:rPr lang="en-IN" sz="9600" dirty="0" smtClean="0"/>
              <a:t>- </a:t>
            </a:r>
            <a:r>
              <a:rPr lang="en-IN" sz="9600" dirty="0" smtClean="0">
                <a:solidFill>
                  <a:srgbClr val="7030A0"/>
                </a:solidFill>
              </a:rPr>
              <a:t>the person who send the message</a:t>
            </a:r>
          </a:p>
          <a:p>
            <a:r>
              <a:rPr lang="en-IN" sz="9600" dirty="0" smtClean="0">
                <a:solidFill>
                  <a:schemeClr val="accent6">
                    <a:lumMod val="50000"/>
                  </a:schemeClr>
                </a:solidFill>
              </a:rPr>
              <a:t>Encoding</a:t>
            </a:r>
            <a:r>
              <a:rPr lang="en-IN" sz="9600" dirty="0" smtClean="0"/>
              <a:t>- </a:t>
            </a:r>
            <a:r>
              <a:rPr lang="en-IN" sz="9600" dirty="0" smtClean="0">
                <a:solidFill>
                  <a:srgbClr val="7030A0"/>
                </a:solidFill>
              </a:rPr>
              <a:t>the mental preparation, the process of organizing    ideas/ information into words, symbols and other form of expression.</a:t>
            </a:r>
          </a:p>
          <a:p>
            <a:r>
              <a:rPr lang="en-IN" sz="9600" dirty="0" smtClean="0">
                <a:solidFill>
                  <a:schemeClr val="accent6">
                    <a:lumMod val="50000"/>
                  </a:schemeClr>
                </a:solidFill>
              </a:rPr>
              <a:t>Message</a:t>
            </a:r>
            <a:r>
              <a:rPr lang="en-IN" sz="9600" dirty="0" smtClean="0"/>
              <a:t>- </a:t>
            </a:r>
            <a:r>
              <a:rPr lang="en-IN" sz="9600" dirty="0" smtClean="0">
                <a:solidFill>
                  <a:srgbClr val="7030A0"/>
                </a:solidFill>
              </a:rPr>
              <a:t>the physical form of the idea, information &amp; message</a:t>
            </a:r>
          </a:p>
          <a:p>
            <a:pPr>
              <a:buNone/>
            </a:pPr>
            <a:r>
              <a:rPr lang="en-IN" sz="9600" dirty="0" smtClean="0">
                <a:solidFill>
                  <a:srgbClr val="7030A0"/>
                </a:solidFill>
              </a:rPr>
              <a:t>     (</a:t>
            </a:r>
            <a:r>
              <a:rPr lang="en-IN" sz="9600" dirty="0" smtClean="0">
                <a:solidFill>
                  <a:srgbClr val="FF0000"/>
                </a:solidFill>
              </a:rPr>
              <a:t>Meaning lies in the receivers mind not in the message</a:t>
            </a:r>
            <a:r>
              <a:rPr lang="en-IN" sz="9600" dirty="0" smtClean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endParaRPr lang="en-IN" sz="9600" dirty="0" smtClean="0"/>
          </a:p>
          <a:p>
            <a:r>
              <a:rPr lang="en-IN" sz="9600" dirty="0" smtClean="0">
                <a:solidFill>
                  <a:schemeClr val="accent6">
                    <a:lumMod val="50000"/>
                  </a:schemeClr>
                </a:solidFill>
              </a:rPr>
              <a:t>Channel</a:t>
            </a:r>
            <a:r>
              <a:rPr lang="en-IN" sz="9600" dirty="0" smtClean="0"/>
              <a:t>- </a:t>
            </a:r>
            <a:r>
              <a:rPr lang="en-IN" sz="9600" dirty="0" smtClean="0">
                <a:solidFill>
                  <a:srgbClr val="7030A0"/>
                </a:solidFill>
              </a:rPr>
              <a:t>the medium &amp; method of delivering the idea</a:t>
            </a:r>
          </a:p>
          <a:p>
            <a:pPr>
              <a:buNone/>
            </a:pPr>
            <a:endParaRPr lang="en-IN" sz="9600" dirty="0" smtClean="0"/>
          </a:p>
          <a:p>
            <a:r>
              <a:rPr lang="en-IN" sz="9600" dirty="0" smtClean="0">
                <a:solidFill>
                  <a:schemeClr val="accent6">
                    <a:lumMod val="50000"/>
                  </a:schemeClr>
                </a:solidFill>
              </a:rPr>
              <a:t>Receiver</a:t>
            </a:r>
            <a:r>
              <a:rPr lang="en-IN" sz="9600" dirty="0" smtClean="0"/>
              <a:t>- </a:t>
            </a:r>
            <a:r>
              <a:rPr lang="en-IN" sz="9600" dirty="0" smtClean="0">
                <a:solidFill>
                  <a:srgbClr val="7030A0"/>
                </a:solidFill>
              </a:rPr>
              <a:t>the person who receives the message</a:t>
            </a:r>
          </a:p>
          <a:p>
            <a:pPr>
              <a:buNone/>
            </a:pPr>
            <a:endParaRPr lang="en-IN" sz="9600" dirty="0" smtClean="0">
              <a:solidFill>
                <a:srgbClr val="7030A0"/>
              </a:solidFill>
            </a:endParaRPr>
          </a:p>
          <a:p>
            <a:r>
              <a:rPr lang="en-IN" sz="9600" dirty="0" smtClean="0">
                <a:solidFill>
                  <a:schemeClr val="accent6">
                    <a:lumMod val="50000"/>
                  </a:schemeClr>
                </a:solidFill>
              </a:rPr>
              <a:t>Decoding</a:t>
            </a:r>
            <a:r>
              <a:rPr lang="en-IN" sz="9600" dirty="0" smtClean="0">
                <a:solidFill>
                  <a:srgbClr val="7030A0"/>
                </a:solidFill>
              </a:rPr>
              <a:t>- the process of attaching meaning to sender’s message—understanding/ comprehending the message</a:t>
            </a:r>
            <a:endParaRPr lang="en-IN" sz="9600" dirty="0" smtClean="0"/>
          </a:p>
          <a:p>
            <a:r>
              <a:rPr lang="en-IN" sz="9600" dirty="0" smtClean="0">
                <a:solidFill>
                  <a:schemeClr val="accent6">
                    <a:lumMod val="50000"/>
                  </a:schemeClr>
                </a:solidFill>
              </a:rPr>
              <a:t>Feedback</a:t>
            </a:r>
            <a:r>
              <a:rPr lang="en-IN" sz="9600" dirty="0" smtClean="0"/>
              <a:t>- </a:t>
            </a:r>
            <a:r>
              <a:rPr lang="en-IN" sz="9600" dirty="0" smtClean="0">
                <a:solidFill>
                  <a:srgbClr val="7030A0"/>
                </a:solidFill>
              </a:rPr>
              <a:t>response or reply to sender’s message.</a:t>
            </a:r>
          </a:p>
          <a:p>
            <a:pPr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ser\Desktop\communication-and-elements-in-communication-proces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Importance of Communication in organization 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 fontScale="77500" lnSpcReduction="20000"/>
          </a:bodyPr>
          <a:lstStyle/>
          <a:p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Creation of conducive environment-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conducive environment of understanding can be created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Promote Work Culture-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successful &amp; smooth running of the organization to promote goals and policies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Basis of managerial function-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helpful in management of organization, planning, organizing, leading, directing, motivating &amp; controlling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Builds human relationship-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two way communication promotes mutual co-operation and understanding.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Job satisfaction &amp; enrichment-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overcomes illusion and misunderstanding, enhances morale and job satisfaction.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facilitates decision making by providing necessary information in time.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Basic forms of communication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rgbClr val="7030A0"/>
                </a:solidFill>
              </a:rPr>
              <a:t>One Way Communication- </a:t>
            </a:r>
          </a:p>
          <a:p>
            <a:r>
              <a:rPr lang="en-IN" dirty="0" smtClean="0"/>
              <a:t>absence of feedback</a:t>
            </a:r>
          </a:p>
          <a:p>
            <a:r>
              <a:rPr lang="en-IN" dirty="0" smtClean="0"/>
              <a:t>Sender and receiver are isolated not interdependent</a:t>
            </a:r>
          </a:p>
          <a:p>
            <a:r>
              <a:rPr lang="en-IN" dirty="0" smtClean="0"/>
              <a:t>Examples- TV News, Radio, Movies etc.</a:t>
            </a:r>
            <a:endParaRPr lang="en-IN" dirty="0"/>
          </a:p>
        </p:txBody>
      </p:sp>
      <p:pic>
        <p:nvPicPr>
          <p:cNvPr id="2051" name="Picture 3" descr="C:\Users\User\Desktop\cca713c85d227fba44f602c3d7864a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7696200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dirty="0" smtClean="0">
                <a:solidFill>
                  <a:srgbClr val="7030A0"/>
                </a:solidFill>
              </a:rPr>
              <a:t>Two Way Communication</a:t>
            </a:r>
            <a:endParaRPr lang="en-IN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Us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4038600" cy="32766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IN" dirty="0" smtClean="0"/>
              <a:t>Effective/Active feedback from receiver</a:t>
            </a:r>
          </a:p>
          <a:p>
            <a:r>
              <a:rPr lang="en-IN" dirty="0" smtClean="0"/>
              <a:t>Receiver understands the message in the same sense and spirit that the sender intended.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3079" name="Picture 7" descr="C:\Users\User\Desktop\300px-Twowayco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2800"/>
            <a:ext cx="2857500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785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What is Communication</vt:lpstr>
      <vt:lpstr>Communication</vt:lpstr>
      <vt:lpstr>Objective of Communication</vt:lpstr>
      <vt:lpstr>2 Basic types of Communication- Oral &amp; Written </vt:lpstr>
      <vt:lpstr>The components in the process of Communication- 7 basic components</vt:lpstr>
      <vt:lpstr>Slide 6</vt:lpstr>
      <vt:lpstr>Importance of Communication in organization </vt:lpstr>
      <vt:lpstr>Basic forms of communication </vt:lpstr>
      <vt:lpstr>Two Way Communication</vt:lpstr>
      <vt:lpstr>Verbal &amp; Non-verbal Communication</vt:lpstr>
      <vt:lpstr>Non-verbal Communication</vt:lpstr>
      <vt:lpstr>Slide 12</vt:lpstr>
      <vt:lpstr>Formal &amp; Informal Communication</vt:lpstr>
      <vt:lpstr>Informal Communication</vt:lpstr>
      <vt:lpstr>Intrapersonal &amp; Interpersonal communication</vt:lpstr>
      <vt:lpstr>Intrapersonal communication </vt:lpstr>
      <vt:lpstr>Interpersonal Communication</vt:lpstr>
      <vt:lpstr>Slide 18</vt:lpstr>
      <vt:lpstr>Group Communication</vt:lpstr>
      <vt:lpstr>Public Communication</vt:lpstr>
      <vt:lpstr>Mass Communication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User</dc:creator>
  <cp:lastModifiedBy>USER</cp:lastModifiedBy>
  <cp:revision>39</cp:revision>
  <dcterms:created xsi:type="dcterms:W3CDTF">2006-08-16T00:00:00Z</dcterms:created>
  <dcterms:modified xsi:type="dcterms:W3CDTF">2019-11-11T06:36:54Z</dcterms:modified>
</cp:coreProperties>
</file>