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325" r:id="rId3"/>
    <p:sldId id="257" r:id="rId4"/>
    <p:sldId id="264" r:id="rId5"/>
    <p:sldId id="293" r:id="rId6"/>
    <p:sldId id="295" r:id="rId7"/>
    <p:sldId id="296" r:id="rId8"/>
    <p:sldId id="303" r:id="rId9"/>
    <p:sldId id="304" r:id="rId10"/>
    <p:sldId id="305" r:id="rId11"/>
    <p:sldId id="306" r:id="rId12"/>
    <p:sldId id="307" r:id="rId13"/>
    <p:sldId id="297" r:id="rId14"/>
    <p:sldId id="298" r:id="rId15"/>
    <p:sldId id="308" r:id="rId16"/>
    <p:sldId id="309" r:id="rId17"/>
    <p:sldId id="310" r:id="rId18"/>
    <p:sldId id="311" r:id="rId19"/>
    <p:sldId id="312" r:id="rId20"/>
    <p:sldId id="313" r:id="rId21"/>
    <p:sldId id="314" r:id="rId22"/>
    <p:sldId id="315" r:id="rId23"/>
    <p:sldId id="316" r:id="rId24"/>
    <p:sldId id="31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028195-35A2-4E58-A8B5-8C1DB9A5C556}" type="datetimeFigureOut">
              <a:rPr lang="en-US" smtClean="0"/>
              <a:pPr/>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60E71E-C971-4EFB-B9A5-B7F08B28260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1470025"/>
          </a:xfrm>
        </p:spPr>
        <p:txBody>
          <a:bodyPr/>
          <a:lstStyle/>
          <a:p>
            <a:r>
              <a:rPr lang="en-US" b="1" dirty="0" smtClean="0">
                <a:latin typeface="Times New Roman" pitchFamily="18" charset="0"/>
                <a:cs typeface="Times New Roman" pitchFamily="18" charset="0"/>
              </a:rPr>
              <a:t>Basics of Academic Project Preparation</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a:bodyPr>
          <a:lstStyle/>
          <a:p>
            <a:r>
              <a:rPr lang="en-US" sz="1800" dirty="0" smtClean="0">
                <a:solidFill>
                  <a:schemeClr val="tx1"/>
                </a:solidFill>
                <a:latin typeface="Times New Roman" pitchFamily="18" charset="0"/>
                <a:cs typeface="Times New Roman" pitchFamily="18" charset="0"/>
              </a:rPr>
              <a:t>Dr. </a:t>
            </a:r>
            <a:r>
              <a:rPr lang="en-US" sz="1800" dirty="0" err="1" smtClean="0">
                <a:solidFill>
                  <a:schemeClr val="tx1"/>
                </a:solidFill>
                <a:latin typeface="Times New Roman" pitchFamily="18" charset="0"/>
                <a:cs typeface="Times New Roman" pitchFamily="18" charset="0"/>
              </a:rPr>
              <a:t>Mintu</a:t>
            </a:r>
            <a:r>
              <a:rPr lang="en-US" sz="1800" dirty="0" smtClean="0">
                <a:solidFill>
                  <a:schemeClr val="tx1"/>
                </a:solidFill>
                <a:latin typeface="Times New Roman" pitchFamily="18" charset="0"/>
                <a:cs typeface="Times New Roman" pitchFamily="18" charset="0"/>
              </a:rPr>
              <a:t> Kr Das</a:t>
            </a:r>
          </a:p>
          <a:p>
            <a:r>
              <a:rPr lang="en-US" sz="1800" dirty="0" smtClean="0">
                <a:solidFill>
                  <a:schemeClr val="tx1"/>
                </a:solidFill>
                <a:latin typeface="Times New Roman" pitchFamily="18" charset="0"/>
                <a:cs typeface="Times New Roman" pitchFamily="18" charset="0"/>
              </a:rPr>
              <a:t>Department </a:t>
            </a:r>
            <a:r>
              <a:rPr lang="en-US" sz="1800" dirty="0" smtClean="0">
                <a:solidFill>
                  <a:schemeClr val="tx1"/>
                </a:solidFill>
                <a:latin typeface="Times New Roman" pitchFamily="18" charset="0"/>
                <a:cs typeface="Times New Roman" pitchFamily="18" charset="0"/>
              </a:rPr>
              <a:t>of Statistics</a:t>
            </a:r>
          </a:p>
          <a:p>
            <a:r>
              <a:rPr lang="en-US" sz="1800" dirty="0" smtClean="0">
                <a:solidFill>
                  <a:schemeClr val="tx1"/>
                </a:solidFill>
                <a:latin typeface="Times New Roman" pitchFamily="18" charset="0"/>
                <a:cs typeface="Times New Roman" pitchFamily="18" charset="0"/>
              </a:rPr>
              <a:t>D.H.S.K. Commerce College</a:t>
            </a:r>
          </a:p>
          <a:p>
            <a:r>
              <a:rPr lang="en-US" sz="1800" dirty="0" smtClean="0">
                <a:solidFill>
                  <a:schemeClr val="tx1"/>
                </a:solidFill>
                <a:latin typeface="Times New Roman" pitchFamily="18" charset="0"/>
                <a:cs typeface="Times New Roman" pitchFamily="18" charset="0"/>
              </a:rPr>
              <a:t>Dibrugarh, Assam</a:t>
            </a:r>
            <a:endParaRPr lang="en-US" dirty="0">
              <a:solidFill>
                <a:schemeClr val="tx1"/>
              </a:solidFill>
              <a:latin typeface="Times New Roman" pitchFamily="18" charset="0"/>
              <a:cs typeface="Times New Roman" pitchFamily="18" charset="0"/>
            </a:endParaRPr>
          </a:p>
        </p:txBody>
      </p:sp>
      <p:pic>
        <p:nvPicPr>
          <p:cNvPr id="1026" name="Picture 2" descr="E:\NAAC related\logo.jpg"/>
          <p:cNvPicPr>
            <a:picLocks noChangeAspect="1" noChangeArrowheads="1"/>
          </p:cNvPicPr>
          <p:nvPr/>
        </p:nvPicPr>
        <p:blipFill>
          <a:blip r:embed="rId2"/>
          <a:srcRect/>
          <a:stretch>
            <a:fillRect/>
          </a:stretch>
        </p:blipFill>
        <p:spPr bwMode="auto">
          <a:xfrm>
            <a:off x="3505200" y="2209800"/>
            <a:ext cx="1600200" cy="1600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2800" b="1" dirty="0" smtClean="0">
                <a:solidFill>
                  <a:srgbClr val="C00000"/>
                </a:solidFill>
                <a:latin typeface="Times New Roman" pitchFamily="18" charset="0"/>
                <a:cs typeface="Times New Roman" pitchFamily="18" charset="0"/>
              </a:rPr>
              <a:t>Observation Method</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lnSpcReduction="10000"/>
          </a:bodyPr>
          <a:lstStyle/>
          <a:p>
            <a:pPr algn="just">
              <a:lnSpc>
                <a:spcPct val="150000"/>
              </a:lnSpc>
              <a:buNone/>
            </a:pPr>
            <a:r>
              <a:rPr lang="en-IN" sz="1800" b="1" i="1" dirty="0" smtClean="0">
                <a:latin typeface="Times New Roman" pitchFamily="18" charset="0"/>
                <a:cs typeface="Times New Roman" pitchFamily="18" charset="0"/>
              </a:rPr>
              <a:t>Participant and non-participant types of observation in the context of studies, particularly of social sciences.</a:t>
            </a:r>
          </a:p>
          <a:p>
            <a:pPr algn="just">
              <a:lnSpc>
                <a:spcPct val="150000"/>
              </a:lnSpc>
              <a:buNone/>
            </a:pPr>
            <a:r>
              <a:rPr lang="en-IN" sz="2800" dirty="0" smtClean="0">
                <a:latin typeface="Times New Roman" pitchFamily="18" charset="0"/>
                <a:cs typeface="Times New Roman" pitchFamily="18" charset="0"/>
              </a:rPr>
              <a:t>If the observer observes by making himself, more or less, a member of the group he is observing so that he can experience what the members of the group experience, the observation is called as the </a:t>
            </a:r>
            <a:r>
              <a:rPr lang="en-IN" sz="2800" b="1" i="1" dirty="0" smtClean="0">
                <a:latin typeface="Times New Roman" pitchFamily="18" charset="0"/>
                <a:cs typeface="Times New Roman" pitchFamily="18" charset="0"/>
              </a:rPr>
              <a:t>participant observation</a:t>
            </a:r>
            <a:r>
              <a:rPr lang="en-IN" sz="2800" i="1" dirty="0" smtClean="0">
                <a:latin typeface="Times New Roman" pitchFamily="18" charset="0"/>
                <a:cs typeface="Times New Roman" pitchFamily="18" charset="0"/>
              </a:rPr>
              <a:t>. </a:t>
            </a:r>
            <a:r>
              <a:rPr lang="en-IN" sz="2800" dirty="0" smtClean="0">
                <a:latin typeface="Times New Roman" pitchFamily="18" charset="0"/>
                <a:cs typeface="Times New Roman" pitchFamily="18" charset="0"/>
              </a:rPr>
              <a:t>But when the observer observes</a:t>
            </a:r>
            <a:r>
              <a:rPr lang="en-IN" sz="2800" i="1" dirty="0" smtClean="0">
                <a:latin typeface="Times New Roman" pitchFamily="18" charset="0"/>
                <a:cs typeface="Times New Roman" pitchFamily="18" charset="0"/>
              </a:rPr>
              <a:t> </a:t>
            </a:r>
            <a:r>
              <a:rPr lang="en-IN" sz="2800" dirty="0" smtClean="0">
                <a:latin typeface="Times New Roman" pitchFamily="18" charset="0"/>
                <a:cs typeface="Times New Roman" pitchFamily="18" charset="0"/>
              </a:rPr>
              <a:t>as a detached emissary without any attempt on his part to experience through participation what others feel, the observation of this type is often termed as </a:t>
            </a:r>
            <a:r>
              <a:rPr lang="en-IN" sz="2800" b="1" i="1" dirty="0" smtClean="0">
                <a:latin typeface="Times New Roman" pitchFamily="18" charset="0"/>
                <a:cs typeface="Times New Roman" pitchFamily="18" charset="0"/>
              </a:rPr>
              <a:t>non-participant observation.</a:t>
            </a:r>
            <a:endParaRPr lang="en-IN" sz="2800" b="1"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2800" b="1" dirty="0" smtClean="0">
                <a:solidFill>
                  <a:srgbClr val="C00000"/>
                </a:solidFill>
                <a:latin typeface="Times New Roman" pitchFamily="18" charset="0"/>
                <a:cs typeface="Times New Roman" pitchFamily="18" charset="0"/>
              </a:rPr>
              <a:t>Observation Method</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a:bodyPr>
          <a:lstStyle/>
          <a:p>
            <a:pPr algn="just">
              <a:lnSpc>
                <a:spcPct val="150000"/>
              </a:lnSpc>
              <a:buNone/>
            </a:pPr>
            <a:r>
              <a:rPr lang="en-IN" sz="1800" b="1" i="1" u="sng" dirty="0" smtClean="0">
                <a:latin typeface="Times New Roman" pitchFamily="18" charset="0"/>
                <a:cs typeface="Times New Roman" pitchFamily="18" charset="0"/>
              </a:rPr>
              <a:t>Controlled and uncontrolled observation. </a:t>
            </a:r>
          </a:p>
          <a:p>
            <a:pPr algn="just">
              <a:lnSpc>
                <a:spcPct val="150000"/>
              </a:lnSpc>
              <a:buNone/>
            </a:pPr>
            <a:r>
              <a:rPr lang="en-IN" i="1" dirty="0" smtClean="0">
                <a:latin typeface="Times New Roman" pitchFamily="18" charset="0"/>
                <a:cs typeface="Times New Roman" pitchFamily="18" charset="0"/>
              </a:rPr>
              <a:t>If the observation takes place </a:t>
            </a:r>
            <a:r>
              <a:rPr lang="en-IN" dirty="0" smtClean="0">
                <a:latin typeface="Times New Roman" pitchFamily="18" charset="0"/>
                <a:cs typeface="Times New Roman" pitchFamily="18" charset="0"/>
              </a:rPr>
              <a:t>in the natural setting, it may be termed as </a:t>
            </a:r>
            <a:r>
              <a:rPr lang="en-IN" b="1" dirty="0" smtClean="0">
                <a:latin typeface="Times New Roman" pitchFamily="18" charset="0"/>
                <a:cs typeface="Times New Roman" pitchFamily="18" charset="0"/>
              </a:rPr>
              <a:t>uncontrolled observation</a:t>
            </a:r>
            <a:r>
              <a:rPr lang="en-IN" dirty="0" smtClean="0">
                <a:latin typeface="Times New Roman" pitchFamily="18" charset="0"/>
                <a:cs typeface="Times New Roman" pitchFamily="18" charset="0"/>
              </a:rPr>
              <a:t>, but when observation takes place according to definite pre-arranged plans, involving experimental procedure, the same is then termed </a:t>
            </a:r>
            <a:r>
              <a:rPr lang="en-IN" b="1" dirty="0" smtClean="0">
                <a:latin typeface="Times New Roman" pitchFamily="18" charset="0"/>
                <a:cs typeface="Times New Roman" pitchFamily="18" charset="0"/>
              </a:rPr>
              <a:t>controlled observation</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3200" b="1" dirty="0" smtClean="0">
                <a:solidFill>
                  <a:srgbClr val="C00000"/>
                </a:solidFill>
                <a:latin typeface="Times New Roman" pitchFamily="18" charset="0"/>
                <a:cs typeface="Times New Roman" pitchFamily="18" charset="0"/>
              </a:rPr>
              <a:t>Interview Method </a:t>
            </a:r>
            <a:endParaRPr lang="en-IN" sz="32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a:bodyPr>
          <a:lstStyle/>
          <a:p>
            <a:pPr algn="just">
              <a:lnSpc>
                <a:spcPct val="150000"/>
              </a:lnSpc>
              <a:buNone/>
            </a:pPr>
            <a:r>
              <a:rPr lang="en-IN" sz="2800" dirty="0" smtClean="0">
                <a:latin typeface="Times New Roman" pitchFamily="18" charset="0"/>
                <a:cs typeface="Times New Roman" pitchFamily="18" charset="0"/>
              </a:rPr>
              <a:t>The interview method of collecting data involves presentation of oral-verbal stimuli and reply in terms of oral-verbal responses.</a:t>
            </a:r>
          </a:p>
          <a:p>
            <a:pPr marL="514350" indent="-514350">
              <a:buAutoNum type="arabicPeriod"/>
            </a:pPr>
            <a:r>
              <a:rPr lang="en-IN" sz="2800" b="1" i="1" dirty="0" smtClean="0">
                <a:latin typeface="Times New Roman" pitchFamily="18" charset="0"/>
                <a:cs typeface="Times New Roman" pitchFamily="18" charset="0"/>
              </a:rPr>
              <a:t>Personal interviews</a:t>
            </a:r>
            <a:r>
              <a:rPr lang="en-IN" sz="2800" i="1" dirty="0" smtClean="0">
                <a:latin typeface="Times New Roman" pitchFamily="18" charset="0"/>
                <a:cs typeface="Times New Roman" pitchFamily="18" charset="0"/>
              </a:rPr>
              <a:t>: </a:t>
            </a:r>
            <a:r>
              <a:rPr lang="en-IN" sz="2800" dirty="0" smtClean="0">
                <a:latin typeface="Times New Roman" pitchFamily="18" charset="0"/>
                <a:cs typeface="Times New Roman" pitchFamily="18" charset="0"/>
              </a:rPr>
              <a:t>Personal interview method requires a person known as the interviewer asking questions generally in a face-to-face contact to the other person or persons.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3200" b="1" dirty="0" smtClean="0">
                <a:solidFill>
                  <a:srgbClr val="C00000"/>
                </a:solidFill>
                <a:latin typeface="Times New Roman" pitchFamily="18" charset="0"/>
                <a:cs typeface="Times New Roman" pitchFamily="18" charset="0"/>
              </a:rPr>
              <a:t>Interview Method </a:t>
            </a:r>
            <a:endParaRPr lang="en-IN" sz="36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92500"/>
          </a:bodyPr>
          <a:lstStyle/>
          <a:p>
            <a:pPr algn="just">
              <a:lnSpc>
                <a:spcPct val="160000"/>
              </a:lnSpc>
              <a:buNone/>
            </a:pPr>
            <a:r>
              <a:rPr lang="en-IN" sz="2400" dirty="0" smtClean="0">
                <a:latin typeface="Times New Roman" pitchFamily="18" charset="0"/>
                <a:cs typeface="Times New Roman" pitchFamily="18" charset="0"/>
              </a:rPr>
              <a:t>The method of collecting information through personal interviews is usually carried out in a structured way. As such we call the interviews as </a:t>
            </a:r>
            <a:r>
              <a:rPr lang="en-IN" sz="2400" b="1" i="1" dirty="0" smtClean="0">
                <a:latin typeface="Times New Roman" pitchFamily="18" charset="0"/>
                <a:cs typeface="Times New Roman" pitchFamily="18" charset="0"/>
              </a:rPr>
              <a:t>structured interviews</a:t>
            </a:r>
            <a:r>
              <a:rPr lang="en-IN" sz="2400" i="1" dirty="0" smtClean="0">
                <a:latin typeface="Times New Roman" pitchFamily="18" charset="0"/>
                <a:cs typeface="Times New Roman" pitchFamily="18" charset="0"/>
              </a:rPr>
              <a:t>. Such interviews involve </a:t>
            </a:r>
            <a:r>
              <a:rPr lang="en-IN" sz="2400" dirty="0" smtClean="0">
                <a:latin typeface="Times New Roman" pitchFamily="18" charset="0"/>
                <a:cs typeface="Times New Roman" pitchFamily="18" charset="0"/>
              </a:rPr>
              <a:t>the use of a set of predetermined questions and of highly standardised techniques of recording. Thus the interviewer in a structured interview follows a rigid procedure laid down, asking questions in a form and order prescribed. As against it, the </a:t>
            </a:r>
            <a:r>
              <a:rPr lang="en-IN" sz="2400" b="1" i="1" dirty="0" smtClean="0">
                <a:latin typeface="Times New Roman" pitchFamily="18" charset="0"/>
                <a:cs typeface="Times New Roman" pitchFamily="18" charset="0"/>
              </a:rPr>
              <a:t>unstructured interviews are characterised by a flexibility</a:t>
            </a:r>
            <a:r>
              <a:rPr lang="en-IN" sz="2400" i="1" dirty="0" smtClean="0">
                <a:latin typeface="Times New Roman" pitchFamily="18" charset="0"/>
                <a:cs typeface="Times New Roman" pitchFamily="18" charset="0"/>
              </a:rPr>
              <a:t> </a:t>
            </a:r>
            <a:r>
              <a:rPr lang="en-IN" sz="2400" dirty="0" smtClean="0">
                <a:latin typeface="Times New Roman" pitchFamily="18" charset="0"/>
                <a:cs typeface="Times New Roman" pitchFamily="18" charset="0"/>
              </a:rPr>
              <a:t>of approach to questioning. Unstructured interviews do not follow a system of pre-determined questions and standardised techniques of recording information.</a:t>
            </a:r>
          </a:p>
          <a:p>
            <a:pPr algn="just">
              <a:lnSpc>
                <a:spcPct val="160000"/>
              </a:lnSpc>
            </a:pPr>
            <a:endParaRPr lang="en-IN"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3200" b="1" dirty="0" smtClean="0">
                <a:solidFill>
                  <a:srgbClr val="C00000"/>
                </a:solidFill>
                <a:latin typeface="Times New Roman" pitchFamily="18" charset="0"/>
                <a:cs typeface="Times New Roman" pitchFamily="18" charset="0"/>
              </a:rPr>
              <a:t>Interview Method </a:t>
            </a:r>
            <a:endParaRPr lang="en-IN" sz="36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70000" lnSpcReduction="20000"/>
          </a:bodyPr>
          <a:lstStyle/>
          <a:p>
            <a:pPr algn="just">
              <a:lnSpc>
                <a:spcPct val="170000"/>
              </a:lnSpc>
              <a:buNone/>
            </a:pPr>
            <a:r>
              <a:rPr lang="en-IN" dirty="0" smtClean="0">
                <a:latin typeface="Times New Roman" pitchFamily="18" charset="0"/>
                <a:cs typeface="Times New Roman" pitchFamily="18" charset="0"/>
              </a:rPr>
              <a:t>Some of the major advantages of the interview method are as follows:</a:t>
            </a:r>
          </a:p>
          <a:p>
            <a:pPr algn="just">
              <a:lnSpc>
                <a:spcPct val="170000"/>
              </a:lnSpc>
              <a:buFont typeface="Wingdings" pitchFamily="2" charset="2"/>
              <a:buChar char="ü"/>
            </a:pPr>
            <a:r>
              <a:rPr lang="en-IN" dirty="0" smtClean="0">
                <a:latin typeface="Times New Roman" pitchFamily="18" charset="0"/>
                <a:cs typeface="Times New Roman" pitchFamily="18" charset="0"/>
              </a:rPr>
              <a:t>Observation method can as well be applied to recording verbal answers to various questions.</a:t>
            </a:r>
          </a:p>
          <a:p>
            <a:pPr algn="just">
              <a:lnSpc>
                <a:spcPct val="170000"/>
              </a:lnSpc>
              <a:buFont typeface="Wingdings" pitchFamily="2" charset="2"/>
              <a:buChar char="ü"/>
            </a:pPr>
            <a:r>
              <a:rPr lang="en-IN" dirty="0" smtClean="0">
                <a:latin typeface="Times New Roman" pitchFamily="18" charset="0"/>
                <a:cs typeface="Times New Roman" pitchFamily="18" charset="0"/>
              </a:rPr>
              <a:t>The interviewer can usually control which person(s) will answer the questions. This is not possible in mailed questionnaire approach.</a:t>
            </a:r>
          </a:p>
          <a:p>
            <a:pPr algn="just">
              <a:lnSpc>
                <a:spcPct val="170000"/>
              </a:lnSpc>
              <a:buFont typeface="Wingdings" pitchFamily="2" charset="2"/>
              <a:buChar char="ü"/>
            </a:pPr>
            <a:r>
              <a:rPr lang="en-IN" dirty="0" smtClean="0">
                <a:latin typeface="Times New Roman" pitchFamily="18" charset="0"/>
                <a:cs typeface="Times New Roman" pitchFamily="18" charset="0"/>
              </a:rPr>
              <a:t>Samples can be controlled more effectively as there arises no difficulty of the missing returns; non-response generally remains very low. </a:t>
            </a:r>
          </a:p>
          <a:p>
            <a:pPr algn="just">
              <a:lnSpc>
                <a:spcPct val="170000"/>
              </a:lnSpc>
              <a:buFont typeface="Wingdings" pitchFamily="2" charset="2"/>
              <a:buChar char="ü"/>
            </a:pPr>
            <a:r>
              <a:rPr lang="en-IN" dirty="0" smtClean="0">
                <a:latin typeface="Times New Roman" pitchFamily="18" charset="0"/>
                <a:cs typeface="Times New Roman" pitchFamily="18" charset="0"/>
              </a:rPr>
              <a:t>The language of the interview can be adopted to the ability or educational level of the person interviewed and as such misinterpretations concerning questions can be avoided.</a:t>
            </a:r>
            <a:endParaRPr lang="en-IN"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3200" b="1" dirty="0" smtClean="0">
                <a:solidFill>
                  <a:srgbClr val="C00000"/>
                </a:solidFill>
                <a:latin typeface="Times New Roman" pitchFamily="18" charset="0"/>
                <a:cs typeface="Times New Roman" pitchFamily="18" charset="0"/>
              </a:rPr>
              <a:t>Interview Method </a:t>
            </a:r>
            <a:endParaRPr lang="en-IN" sz="36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533400"/>
            <a:ext cx="8839200" cy="6096000"/>
          </a:xfrm>
        </p:spPr>
        <p:txBody>
          <a:bodyPr>
            <a:noAutofit/>
          </a:bodyPr>
          <a:lstStyle/>
          <a:p>
            <a:pPr algn="just">
              <a:lnSpc>
                <a:spcPct val="110000"/>
              </a:lnSpc>
              <a:buNone/>
            </a:pPr>
            <a:r>
              <a:rPr lang="en-IN" sz="2800" dirty="0" smtClean="0">
                <a:latin typeface="Times New Roman" pitchFamily="18" charset="0"/>
                <a:cs typeface="Times New Roman" pitchFamily="18" charset="0"/>
              </a:rPr>
              <a:t>Some of the weaknesses of the interview method are as follows:</a:t>
            </a:r>
          </a:p>
          <a:p>
            <a:pPr algn="just">
              <a:lnSpc>
                <a:spcPct val="110000"/>
              </a:lnSpc>
              <a:buNone/>
            </a:pPr>
            <a:r>
              <a:rPr lang="en-IN" sz="2800" dirty="0" smtClean="0">
                <a:latin typeface="Times New Roman" pitchFamily="18" charset="0"/>
                <a:cs typeface="Times New Roman" pitchFamily="18" charset="0"/>
              </a:rPr>
              <a:t>Under the interview method the organisation required for selecting, training and supervising the field-staff.</a:t>
            </a:r>
          </a:p>
          <a:p>
            <a:pPr algn="just">
              <a:lnSpc>
                <a:spcPct val="110000"/>
              </a:lnSpc>
              <a:buFont typeface="Wingdings" pitchFamily="2" charset="2"/>
              <a:buChar char="ü"/>
            </a:pPr>
            <a:r>
              <a:rPr lang="en-IN" sz="2800" dirty="0" smtClean="0">
                <a:latin typeface="Times New Roman" pitchFamily="18" charset="0"/>
                <a:cs typeface="Times New Roman" pitchFamily="18" charset="0"/>
              </a:rPr>
              <a:t>It is a very expensive method, specially when large and widely spread geographical sample is taken.</a:t>
            </a:r>
          </a:p>
          <a:p>
            <a:pPr algn="just">
              <a:lnSpc>
                <a:spcPct val="110000"/>
              </a:lnSpc>
              <a:buFont typeface="Wingdings" pitchFamily="2" charset="2"/>
              <a:buChar char="ü"/>
            </a:pPr>
            <a:r>
              <a:rPr lang="en-IN" sz="2800" dirty="0" smtClean="0">
                <a:latin typeface="Times New Roman" pitchFamily="18" charset="0"/>
                <a:cs typeface="Times New Roman" pitchFamily="18" charset="0"/>
              </a:rPr>
              <a:t> There remains the possibility of the bias of interviewer as well as that of the respondent; there also remains the headache of supervision and control of interviewers.</a:t>
            </a:r>
          </a:p>
          <a:p>
            <a:pPr algn="just">
              <a:lnSpc>
                <a:spcPct val="110000"/>
              </a:lnSpc>
              <a:buFont typeface="Wingdings" pitchFamily="2" charset="2"/>
              <a:buChar char="ü"/>
            </a:pPr>
            <a:r>
              <a:rPr lang="en-IN" sz="2800" dirty="0" smtClean="0">
                <a:latin typeface="Times New Roman" pitchFamily="18" charset="0"/>
                <a:cs typeface="Times New Roman" pitchFamily="18" charset="0"/>
              </a:rPr>
              <a:t> Effective interview presupposes proper rapport with respondents that would facilitate free and frank responses. This is often a very difficult requirement.</a:t>
            </a:r>
            <a:endParaRPr lang="en-IN" sz="28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3200" b="1" dirty="0" smtClean="0">
                <a:solidFill>
                  <a:srgbClr val="C00000"/>
                </a:solidFill>
                <a:latin typeface="Times New Roman" pitchFamily="18" charset="0"/>
                <a:cs typeface="Times New Roman" pitchFamily="18" charset="0"/>
              </a:rPr>
              <a:t>Interview Method </a:t>
            </a:r>
            <a:endParaRPr lang="en-IN" sz="36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92500" lnSpcReduction="20000"/>
          </a:bodyPr>
          <a:lstStyle/>
          <a:p>
            <a:pPr algn="just">
              <a:lnSpc>
                <a:spcPct val="150000"/>
              </a:lnSpc>
              <a:buNone/>
            </a:pPr>
            <a:r>
              <a:rPr lang="en-IN" sz="2800" b="1" i="1" dirty="0" smtClean="0">
                <a:latin typeface="Times New Roman" pitchFamily="18" charset="0"/>
                <a:cs typeface="Times New Roman" pitchFamily="18" charset="0"/>
              </a:rPr>
              <a:t>Telephone interviews</a:t>
            </a:r>
            <a:r>
              <a:rPr lang="en-IN" sz="2800" i="1" dirty="0" smtClean="0">
                <a:latin typeface="Times New Roman" pitchFamily="18" charset="0"/>
                <a:cs typeface="Times New Roman" pitchFamily="18" charset="0"/>
              </a:rPr>
              <a:t>: This method of collecting information consists in contacting respondents </a:t>
            </a:r>
            <a:r>
              <a:rPr lang="en-IN" sz="2800" dirty="0" smtClean="0">
                <a:latin typeface="Times New Roman" pitchFamily="18" charset="0"/>
                <a:cs typeface="Times New Roman" pitchFamily="18" charset="0"/>
              </a:rPr>
              <a:t>on telephone itself. It is not a very widely used method, but plays important part in industrial surveys, particularly in developed regions.</a:t>
            </a:r>
          </a:p>
          <a:p>
            <a:pPr algn="just">
              <a:lnSpc>
                <a:spcPct val="150000"/>
              </a:lnSpc>
              <a:buNone/>
            </a:pPr>
            <a:r>
              <a:rPr lang="en-IN" sz="2800" dirty="0" smtClean="0">
                <a:latin typeface="Times New Roman" pitchFamily="18" charset="0"/>
                <a:cs typeface="Times New Roman" pitchFamily="18" charset="0"/>
              </a:rPr>
              <a:t> The </a:t>
            </a:r>
            <a:r>
              <a:rPr lang="en-IN" sz="2800" b="1" dirty="0" smtClean="0">
                <a:latin typeface="Times New Roman" pitchFamily="18" charset="0"/>
                <a:cs typeface="Times New Roman" pitchFamily="18" charset="0"/>
              </a:rPr>
              <a:t>chief merits </a:t>
            </a:r>
            <a:r>
              <a:rPr lang="en-IN" sz="2800" dirty="0" smtClean="0">
                <a:latin typeface="Times New Roman" pitchFamily="18" charset="0"/>
                <a:cs typeface="Times New Roman" pitchFamily="18" charset="0"/>
              </a:rPr>
              <a:t>of such a system are:</a:t>
            </a:r>
          </a:p>
          <a:p>
            <a:pPr algn="just">
              <a:lnSpc>
                <a:spcPct val="150000"/>
              </a:lnSpc>
              <a:buFont typeface="Wingdings" pitchFamily="2" charset="2"/>
              <a:buChar char="ü"/>
            </a:pPr>
            <a:r>
              <a:rPr lang="en-IN" sz="2800" dirty="0" smtClean="0">
                <a:latin typeface="Times New Roman" pitchFamily="18" charset="0"/>
                <a:cs typeface="Times New Roman" pitchFamily="18" charset="0"/>
              </a:rPr>
              <a:t>It is faster than other methods i.e., a quick way of obtaining information.</a:t>
            </a:r>
          </a:p>
          <a:p>
            <a:pPr algn="just">
              <a:lnSpc>
                <a:spcPct val="150000"/>
              </a:lnSpc>
              <a:buFont typeface="Wingdings" pitchFamily="2" charset="2"/>
              <a:buChar char="ü"/>
            </a:pPr>
            <a:r>
              <a:rPr lang="en-IN" sz="2800" dirty="0" smtClean="0">
                <a:latin typeface="Times New Roman" pitchFamily="18" charset="0"/>
                <a:cs typeface="Times New Roman" pitchFamily="18" charset="0"/>
              </a:rPr>
              <a:t>It is cheaper than personal interviewing method; here the cost per response is relatively low.</a:t>
            </a:r>
          </a:p>
          <a:p>
            <a:pPr algn="just">
              <a:lnSpc>
                <a:spcPct val="150000"/>
              </a:lnSpc>
              <a:buFont typeface="Wingdings" pitchFamily="2" charset="2"/>
              <a:buChar char="ü"/>
            </a:pPr>
            <a:r>
              <a:rPr lang="en-IN" sz="2800" dirty="0" smtClean="0">
                <a:latin typeface="Times New Roman" pitchFamily="18" charset="0"/>
                <a:cs typeface="Times New Roman" pitchFamily="18" charset="0"/>
              </a:rPr>
              <a:t>Representative and wider distribution of sample is possible.</a:t>
            </a:r>
            <a:endParaRPr lang="en-IN" sz="28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3200" b="1" dirty="0" smtClean="0">
                <a:solidFill>
                  <a:srgbClr val="C00000"/>
                </a:solidFill>
                <a:latin typeface="Times New Roman" pitchFamily="18" charset="0"/>
                <a:cs typeface="Times New Roman" pitchFamily="18" charset="0"/>
              </a:rPr>
              <a:t>Interview Method </a:t>
            </a:r>
            <a:endParaRPr lang="en-IN" sz="36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a:bodyPr>
          <a:lstStyle/>
          <a:p>
            <a:pPr algn="just">
              <a:lnSpc>
                <a:spcPct val="150000"/>
              </a:lnSpc>
              <a:buNone/>
            </a:pPr>
            <a:r>
              <a:rPr lang="en-IN" sz="2800" dirty="0" smtClean="0">
                <a:latin typeface="Times New Roman" pitchFamily="18" charset="0"/>
                <a:cs typeface="Times New Roman" pitchFamily="18" charset="0"/>
              </a:rPr>
              <a:t>Demerits of </a:t>
            </a:r>
            <a:r>
              <a:rPr lang="en-IN" sz="2800" b="1" i="1" dirty="0" smtClean="0">
                <a:latin typeface="Times New Roman" pitchFamily="18" charset="0"/>
                <a:cs typeface="Times New Roman" pitchFamily="18" charset="0"/>
              </a:rPr>
              <a:t>Telephone interviews</a:t>
            </a:r>
            <a:endParaRPr lang="en-IN" sz="2800" dirty="0" smtClean="0">
              <a:latin typeface="Times New Roman" pitchFamily="18" charset="0"/>
              <a:cs typeface="Times New Roman" pitchFamily="18" charset="0"/>
            </a:endParaRPr>
          </a:p>
          <a:p>
            <a:pPr algn="just">
              <a:lnSpc>
                <a:spcPct val="150000"/>
              </a:lnSpc>
              <a:buFont typeface="Wingdings" pitchFamily="2" charset="2"/>
              <a:buChar char="v"/>
            </a:pPr>
            <a:r>
              <a:rPr lang="en-IN" sz="2800" dirty="0" smtClean="0">
                <a:latin typeface="Times New Roman" pitchFamily="18" charset="0"/>
                <a:cs typeface="Times New Roman" pitchFamily="18" charset="0"/>
              </a:rPr>
              <a:t>Questions have to be short and to the point; verification are difficult.</a:t>
            </a:r>
          </a:p>
          <a:p>
            <a:pPr algn="just">
              <a:lnSpc>
                <a:spcPct val="150000"/>
              </a:lnSpc>
              <a:buFont typeface="Wingdings" pitchFamily="2" charset="2"/>
              <a:buChar char="v"/>
            </a:pPr>
            <a:r>
              <a:rPr lang="en-IN" sz="2800" dirty="0" smtClean="0">
                <a:latin typeface="Times New Roman" pitchFamily="18" charset="0"/>
                <a:cs typeface="Times New Roman" pitchFamily="18" charset="0"/>
              </a:rPr>
              <a:t>Surveys are restricted to respondents who have telephone facilities. </a:t>
            </a:r>
          </a:p>
          <a:p>
            <a:pPr algn="just">
              <a:lnSpc>
                <a:spcPct val="150000"/>
              </a:lnSpc>
              <a:buFont typeface="Wingdings" pitchFamily="2" charset="2"/>
              <a:buChar char="v"/>
            </a:pPr>
            <a:r>
              <a:rPr lang="en-IN" sz="2800" dirty="0" smtClean="0">
                <a:latin typeface="Times New Roman" pitchFamily="18" charset="0"/>
                <a:cs typeface="Times New Roman" pitchFamily="18" charset="0"/>
              </a:rPr>
              <a:t>It is not suitable for intensive surveys where comprehensive answers are required to various questions.</a:t>
            </a:r>
            <a:endParaRPr lang="en-IN" sz="28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2800" b="1" dirty="0" smtClean="0">
                <a:solidFill>
                  <a:srgbClr val="7030A0"/>
                </a:solidFill>
                <a:latin typeface="Times New Roman" pitchFamily="18" charset="0"/>
                <a:cs typeface="Times New Roman" pitchFamily="18" charset="0"/>
              </a:rPr>
              <a:t>Data Collection-</a:t>
            </a:r>
            <a:r>
              <a:rPr lang="en-IN" sz="2800" dirty="0" smtClean="0"/>
              <a:t> </a:t>
            </a:r>
            <a:r>
              <a:rPr lang="en-IN" sz="2400" b="1" dirty="0" smtClean="0">
                <a:solidFill>
                  <a:srgbClr val="C00000"/>
                </a:solidFill>
                <a:latin typeface="Times New Roman" pitchFamily="18" charset="0"/>
                <a:cs typeface="Times New Roman" pitchFamily="18" charset="0"/>
              </a:rPr>
              <a:t>THROUGH QUESTIONNAIRES</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92500"/>
          </a:bodyPr>
          <a:lstStyle/>
          <a:p>
            <a:pPr algn="just">
              <a:lnSpc>
                <a:spcPct val="150000"/>
              </a:lnSpc>
              <a:buNone/>
            </a:pPr>
            <a:r>
              <a:rPr lang="en-IN" sz="2800" b="1" dirty="0" smtClean="0">
                <a:solidFill>
                  <a:srgbClr val="00B050"/>
                </a:solidFill>
                <a:latin typeface="Times New Roman" pitchFamily="18" charset="0"/>
                <a:cs typeface="Times New Roman" pitchFamily="18" charset="0"/>
              </a:rPr>
              <a:t>A questionnaire consists of a number of questions printed or typed in a definite order on a form or set of forms.</a:t>
            </a:r>
          </a:p>
          <a:p>
            <a:pPr algn="just">
              <a:lnSpc>
                <a:spcPct val="150000"/>
              </a:lnSpc>
              <a:buNone/>
            </a:pPr>
            <a:r>
              <a:rPr lang="en-IN" sz="2800" dirty="0" smtClean="0">
                <a:latin typeface="Times New Roman" pitchFamily="18" charset="0"/>
                <a:cs typeface="Times New Roman" pitchFamily="18" charset="0"/>
              </a:rPr>
              <a:t>This method of data collection is quite popular, particularly in case of big enquiries. It is being adopted by private individuals, research workers, private and public organisations and even by governments. Here a questionnaire is sent (usually by post) to the persons concerned with a request to answer the questions and return the questionnaire. The respondents have to answer the questions on their own. </a:t>
            </a:r>
            <a:endParaRPr lang="en-IN" sz="28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2800" b="1" dirty="0" smtClean="0">
                <a:solidFill>
                  <a:srgbClr val="7030A0"/>
                </a:solidFill>
                <a:latin typeface="Times New Roman" pitchFamily="18" charset="0"/>
                <a:cs typeface="Times New Roman" pitchFamily="18" charset="0"/>
              </a:rPr>
              <a:t>Data Collection-</a:t>
            </a:r>
            <a:r>
              <a:rPr lang="en-IN" sz="2800" dirty="0" smtClean="0"/>
              <a:t> </a:t>
            </a:r>
            <a:r>
              <a:rPr lang="en-IN" sz="2400" b="1" dirty="0" smtClean="0">
                <a:solidFill>
                  <a:srgbClr val="C00000"/>
                </a:solidFill>
                <a:latin typeface="Times New Roman" pitchFamily="18" charset="0"/>
                <a:cs typeface="Times New Roman" pitchFamily="18" charset="0"/>
              </a:rPr>
              <a:t>THROUGH QUESTIONNAIRES</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92500" lnSpcReduction="20000"/>
          </a:bodyPr>
          <a:lstStyle/>
          <a:p>
            <a:pPr algn="just">
              <a:lnSpc>
                <a:spcPct val="150000"/>
              </a:lnSpc>
              <a:buNone/>
            </a:pPr>
            <a:r>
              <a:rPr lang="en-IN" dirty="0" smtClean="0">
                <a:latin typeface="Times New Roman" pitchFamily="18" charset="0"/>
                <a:cs typeface="Times New Roman" pitchFamily="18" charset="0"/>
              </a:rPr>
              <a:t>Some of the merits of </a:t>
            </a:r>
            <a:r>
              <a:rPr lang="en-IN" b="1" dirty="0" smtClean="0">
                <a:solidFill>
                  <a:srgbClr val="00B050"/>
                </a:solidFill>
                <a:latin typeface="Times New Roman" pitchFamily="18" charset="0"/>
                <a:cs typeface="Times New Roman" pitchFamily="18" charset="0"/>
              </a:rPr>
              <a:t>questionnaire method:</a:t>
            </a:r>
          </a:p>
          <a:p>
            <a:pPr algn="just">
              <a:lnSpc>
                <a:spcPct val="150000"/>
              </a:lnSpc>
              <a:buFont typeface="Wingdings" pitchFamily="2" charset="2"/>
              <a:buChar char="ü"/>
            </a:pPr>
            <a:r>
              <a:rPr lang="en-IN" dirty="0" smtClean="0">
                <a:latin typeface="Times New Roman" pitchFamily="18" charset="0"/>
                <a:cs typeface="Times New Roman" pitchFamily="18" charset="0"/>
              </a:rPr>
              <a:t>There is low cost even when the universe is large and is widely spread geographically.</a:t>
            </a:r>
          </a:p>
          <a:p>
            <a:pPr algn="just">
              <a:lnSpc>
                <a:spcPct val="150000"/>
              </a:lnSpc>
              <a:buFont typeface="Wingdings" pitchFamily="2" charset="2"/>
              <a:buChar char="ü"/>
            </a:pPr>
            <a:r>
              <a:rPr lang="en-IN" dirty="0" smtClean="0">
                <a:latin typeface="Times New Roman" pitchFamily="18" charset="0"/>
                <a:cs typeface="Times New Roman" pitchFamily="18" charset="0"/>
              </a:rPr>
              <a:t> It is free from the bias of the interviewer; answers are in respondents’ own words. </a:t>
            </a:r>
          </a:p>
          <a:p>
            <a:pPr algn="just">
              <a:lnSpc>
                <a:spcPct val="150000"/>
              </a:lnSpc>
              <a:buFont typeface="Wingdings" pitchFamily="2" charset="2"/>
              <a:buChar char="ü"/>
            </a:pPr>
            <a:r>
              <a:rPr lang="en-IN" dirty="0" smtClean="0">
                <a:latin typeface="Times New Roman" pitchFamily="18" charset="0"/>
                <a:cs typeface="Times New Roman" pitchFamily="18" charset="0"/>
              </a:rPr>
              <a:t>Respondents have adequate time to give well thought out answers.</a:t>
            </a:r>
          </a:p>
          <a:p>
            <a:pPr algn="just">
              <a:lnSpc>
                <a:spcPct val="150000"/>
              </a:lnSpc>
              <a:buFont typeface="Wingdings" pitchFamily="2" charset="2"/>
              <a:buChar char="ü"/>
            </a:pPr>
            <a:r>
              <a:rPr lang="en-IN" dirty="0" smtClean="0">
                <a:latin typeface="Times New Roman" pitchFamily="18" charset="0"/>
                <a:cs typeface="Times New Roman" pitchFamily="18" charset="0"/>
              </a:rPr>
              <a:t>Respondents, who are not easily approachable, can also be reached conveniently.</a:t>
            </a:r>
            <a:endParaRPr lang="en-IN"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Data Collection </a:t>
            </a:r>
            <a:endParaRPr lang="en-US" b="1" dirty="0">
              <a:solidFill>
                <a:srgbClr val="00B05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2800" b="1" dirty="0" smtClean="0">
                <a:solidFill>
                  <a:srgbClr val="7030A0"/>
                </a:solidFill>
                <a:latin typeface="Times New Roman" pitchFamily="18" charset="0"/>
                <a:cs typeface="Times New Roman" pitchFamily="18" charset="0"/>
              </a:rPr>
              <a:t>Data Collection-</a:t>
            </a:r>
            <a:r>
              <a:rPr lang="en-IN" sz="2800" dirty="0" smtClean="0"/>
              <a:t> </a:t>
            </a:r>
            <a:r>
              <a:rPr lang="en-IN" sz="2400" b="1" dirty="0" smtClean="0">
                <a:solidFill>
                  <a:srgbClr val="C00000"/>
                </a:solidFill>
                <a:latin typeface="Times New Roman" pitchFamily="18" charset="0"/>
                <a:cs typeface="Times New Roman" pitchFamily="18" charset="0"/>
              </a:rPr>
              <a:t>THROUGH QUESTIONNAIRES</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lnSpcReduction="10000"/>
          </a:bodyPr>
          <a:lstStyle/>
          <a:p>
            <a:pPr algn="just">
              <a:lnSpc>
                <a:spcPct val="150000"/>
              </a:lnSpc>
              <a:buNone/>
            </a:pPr>
            <a:r>
              <a:rPr lang="en-IN" sz="2800" dirty="0" smtClean="0">
                <a:latin typeface="Times New Roman" pitchFamily="18" charset="0"/>
                <a:cs typeface="Times New Roman" pitchFamily="18" charset="0"/>
              </a:rPr>
              <a:t>Some of the demerits of </a:t>
            </a:r>
            <a:r>
              <a:rPr lang="en-IN" sz="2800" b="1" dirty="0" smtClean="0">
                <a:solidFill>
                  <a:srgbClr val="00B050"/>
                </a:solidFill>
                <a:latin typeface="Times New Roman" pitchFamily="18" charset="0"/>
                <a:cs typeface="Times New Roman" pitchFamily="18" charset="0"/>
              </a:rPr>
              <a:t>questionnaire method:</a:t>
            </a:r>
          </a:p>
          <a:p>
            <a:pPr algn="just">
              <a:lnSpc>
                <a:spcPct val="150000"/>
              </a:lnSpc>
              <a:buFont typeface="Wingdings" pitchFamily="2" charset="2"/>
              <a:buChar char="v"/>
            </a:pPr>
            <a:r>
              <a:rPr lang="en-IN" sz="2800" dirty="0" smtClean="0">
                <a:latin typeface="Times New Roman" pitchFamily="18" charset="0"/>
                <a:cs typeface="Times New Roman" pitchFamily="18" charset="0"/>
              </a:rPr>
              <a:t>Low rate of return of the duly filled in questionnaires; bias due to no-response is often indeterminate.</a:t>
            </a:r>
          </a:p>
          <a:p>
            <a:pPr algn="just">
              <a:lnSpc>
                <a:spcPct val="150000"/>
              </a:lnSpc>
              <a:buFont typeface="Wingdings" pitchFamily="2" charset="2"/>
              <a:buChar char="v"/>
            </a:pPr>
            <a:r>
              <a:rPr lang="en-IN" sz="2800" dirty="0" smtClean="0">
                <a:latin typeface="Times New Roman" pitchFamily="18" charset="0"/>
                <a:cs typeface="Times New Roman" pitchFamily="18" charset="0"/>
              </a:rPr>
              <a:t>It can be used only when respondents are educated and cooperating.</a:t>
            </a:r>
          </a:p>
          <a:p>
            <a:pPr algn="just">
              <a:lnSpc>
                <a:spcPct val="150000"/>
              </a:lnSpc>
              <a:buFont typeface="Wingdings" pitchFamily="2" charset="2"/>
              <a:buChar char="v"/>
            </a:pPr>
            <a:r>
              <a:rPr lang="en-IN" sz="2800" dirty="0" smtClean="0">
                <a:latin typeface="Times New Roman" pitchFamily="18" charset="0"/>
                <a:cs typeface="Times New Roman" pitchFamily="18" charset="0"/>
              </a:rPr>
              <a:t>The control over questionnaire may be lost once it is sent.</a:t>
            </a:r>
          </a:p>
          <a:p>
            <a:pPr algn="just">
              <a:lnSpc>
                <a:spcPct val="150000"/>
              </a:lnSpc>
              <a:buFont typeface="Wingdings" pitchFamily="2" charset="2"/>
              <a:buChar char="v"/>
            </a:pPr>
            <a:r>
              <a:rPr lang="en-IN" sz="2800" dirty="0" smtClean="0">
                <a:latin typeface="Times New Roman" pitchFamily="18" charset="0"/>
                <a:cs typeface="Times New Roman" pitchFamily="18" charset="0"/>
              </a:rPr>
              <a:t>It is difficult to know whether willing respondents are truly representative.</a:t>
            </a:r>
          </a:p>
          <a:p>
            <a:pPr algn="just">
              <a:lnSpc>
                <a:spcPct val="150000"/>
              </a:lnSpc>
              <a:buFont typeface="Wingdings" pitchFamily="2" charset="2"/>
              <a:buChar char="v"/>
            </a:pPr>
            <a:r>
              <a:rPr lang="en-IN" sz="2800" dirty="0" smtClean="0">
                <a:latin typeface="Times New Roman" pitchFamily="18" charset="0"/>
                <a:cs typeface="Times New Roman" pitchFamily="18" charset="0"/>
              </a:rPr>
              <a:t>This method is likely to be the slowest of all.</a:t>
            </a:r>
            <a:endParaRPr lang="en-IN" sz="28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2800" b="1" dirty="0" smtClean="0">
                <a:solidFill>
                  <a:srgbClr val="7030A0"/>
                </a:solidFill>
                <a:latin typeface="Times New Roman" pitchFamily="18" charset="0"/>
                <a:cs typeface="Times New Roman" pitchFamily="18" charset="0"/>
              </a:rPr>
              <a:t>Data Collection-</a:t>
            </a:r>
            <a:r>
              <a:rPr lang="en-IN" sz="2800" dirty="0" smtClean="0"/>
              <a:t> </a:t>
            </a:r>
            <a:r>
              <a:rPr lang="en-IN" sz="2400" b="1" dirty="0" smtClean="0">
                <a:solidFill>
                  <a:srgbClr val="C00000"/>
                </a:solidFill>
                <a:latin typeface="Times New Roman" pitchFamily="18" charset="0"/>
                <a:cs typeface="Times New Roman" pitchFamily="18" charset="0"/>
              </a:rPr>
              <a:t>THROUGH QUESTIONNAIRES</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77500" lnSpcReduction="20000"/>
          </a:bodyPr>
          <a:lstStyle/>
          <a:p>
            <a:pPr algn="just">
              <a:lnSpc>
                <a:spcPct val="160000"/>
              </a:lnSpc>
              <a:buNone/>
            </a:pPr>
            <a:r>
              <a:rPr lang="en-IN" b="1" u="sng" dirty="0" smtClean="0">
                <a:solidFill>
                  <a:schemeClr val="tx2">
                    <a:lumMod val="60000"/>
                    <a:lumOff val="40000"/>
                  </a:schemeClr>
                </a:solidFill>
                <a:latin typeface="Times New Roman" pitchFamily="18" charset="0"/>
                <a:cs typeface="Times New Roman" pitchFamily="18" charset="0"/>
              </a:rPr>
              <a:t>PILOT STUDY OR PILOT SURVEY</a:t>
            </a:r>
          </a:p>
          <a:p>
            <a:pPr algn="just">
              <a:lnSpc>
                <a:spcPct val="160000"/>
              </a:lnSpc>
              <a:buNone/>
            </a:pPr>
            <a:endParaRPr lang="en-IN" dirty="0" smtClean="0">
              <a:latin typeface="Times New Roman" pitchFamily="18" charset="0"/>
              <a:cs typeface="Times New Roman" pitchFamily="18" charset="0"/>
            </a:endParaRPr>
          </a:p>
          <a:p>
            <a:pPr algn="just">
              <a:lnSpc>
                <a:spcPct val="160000"/>
              </a:lnSpc>
              <a:buNone/>
            </a:pPr>
            <a:r>
              <a:rPr lang="en-IN" dirty="0" smtClean="0">
                <a:latin typeface="Times New Roman" pitchFamily="18" charset="0"/>
                <a:cs typeface="Times New Roman" pitchFamily="18" charset="0"/>
              </a:rPr>
              <a:t>Before using this method, it is always advisable to conduct ‘pilot study’ (Pilot Survey) for testing the questionnaires. In a big enquiry the significance of pilot survey is felt very much. Pilot survey is </a:t>
            </a:r>
            <a:r>
              <a:rPr lang="en-IN" dirty="0" err="1" smtClean="0">
                <a:latin typeface="Times New Roman" pitchFamily="18" charset="0"/>
                <a:cs typeface="Times New Roman" pitchFamily="18" charset="0"/>
              </a:rPr>
              <a:t>infact</a:t>
            </a:r>
            <a:r>
              <a:rPr lang="en-IN" dirty="0" smtClean="0">
                <a:latin typeface="Times New Roman" pitchFamily="18" charset="0"/>
                <a:cs typeface="Times New Roman" pitchFamily="18" charset="0"/>
              </a:rPr>
              <a:t> the replica and rehearsal of the main survey. Such a survey, being conducted by experts, brings to the light the weaknesses (if any) of the questionnaires and also of the survey techniques. From the experience gained in this way, improvement can be effected.</a:t>
            </a:r>
            <a:endParaRPr lang="en-IN"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2800" b="1" dirty="0" smtClean="0">
                <a:solidFill>
                  <a:srgbClr val="7030A0"/>
                </a:solidFill>
                <a:latin typeface="Times New Roman" pitchFamily="18" charset="0"/>
                <a:cs typeface="Times New Roman" pitchFamily="18" charset="0"/>
              </a:rPr>
              <a:t>Data Collection-</a:t>
            </a:r>
            <a:r>
              <a:rPr lang="en-IN" sz="2800" dirty="0" smtClean="0"/>
              <a:t> </a:t>
            </a:r>
            <a:r>
              <a:rPr lang="en-IN" sz="2400" b="1" dirty="0" smtClean="0">
                <a:solidFill>
                  <a:srgbClr val="C00000"/>
                </a:solidFill>
                <a:latin typeface="Times New Roman" pitchFamily="18" charset="0"/>
                <a:cs typeface="Times New Roman" pitchFamily="18" charset="0"/>
              </a:rPr>
              <a:t>THROUGH QUESTIONNAIRES</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a:bodyPr>
          <a:lstStyle/>
          <a:p>
            <a:pPr algn="just">
              <a:lnSpc>
                <a:spcPct val="150000"/>
              </a:lnSpc>
              <a:buNone/>
            </a:pPr>
            <a:r>
              <a:rPr lang="en-IN" sz="2800" i="1" dirty="0" smtClean="0">
                <a:solidFill>
                  <a:srgbClr val="92D050"/>
                </a:solidFill>
                <a:latin typeface="Times New Roman" pitchFamily="18" charset="0"/>
                <a:cs typeface="Times New Roman" pitchFamily="18" charset="0"/>
              </a:rPr>
              <a:t>Main aspects of a questionnaire</a:t>
            </a:r>
            <a:r>
              <a:rPr lang="en-IN" sz="2800" i="1" dirty="0" smtClean="0">
                <a:latin typeface="Times New Roman" pitchFamily="18" charset="0"/>
                <a:cs typeface="Times New Roman" pitchFamily="18" charset="0"/>
              </a:rPr>
              <a:t>: Quite often questionnaire is considered as the heart of a </a:t>
            </a:r>
            <a:r>
              <a:rPr lang="en-IN" sz="2800" dirty="0" smtClean="0">
                <a:latin typeface="Times New Roman" pitchFamily="18" charset="0"/>
                <a:cs typeface="Times New Roman" pitchFamily="18" charset="0"/>
              </a:rPr>
              <a:t>survey operation. Hence it should be very carefully constructed. If it is not properly set up, then the survey is bound to fail. This fact requires us to study the main aspects of a questionnaire viz., the </a:t>
            </a:r>
            <a:r>
              <a:rPr lang="en-IN" sz="2800" b="1" dirty="0" smtClean="0">
                <a:latin typeface="Times New Roman" pitchFamily="18" charset="0"/>
                <a:cs typeface="Times New Roman" pitchFamily="18" charset="0"/>
              </a:rPr>
              <a:t>general form</a:t>
            </a:r>
            <a:r>
              <a:rPr lang="en-IN" sz="2800" dirty="0" smtClean="0">
                <a:latin typeface="Times New Roman" pitchFamily="18" charset="0"/>
                <a:cs typeface="Times New Roman" pitchFamily="18" charset="0"/>
              </a:rPr>
              <a:t>, </a:t>
            </a:r>
            <a:r>
              <a:rPr lang="en-IN" sz="2800" b="1" dirty="0" smtClean="0">
                <a:latin typeface="Times New Roman" pitchFamily="18" charset="0"/>
                <a:cs typeface="Times New Roman" pitchFamily="18" charset="0"/>
              </a:rPr>
              <a:t>question sequence </a:t>
            </a:r>
            <a:r>
              <a:rPr lang="en-IN" sz="2800" dirty="0" smtClean="0">
                <a:latin typeface="Times New Roman" pitchFamily="18" charset="0"/>
                <a:cs typeface="Times New Roman" pitchFamily="18" charset="0"/>
              </a:rPr>
              <a:t>and </a:t>
            </a:r>
            <a:r>
              <a:rPr lang="en-IN" sz="2800" b="1" dirty="0" smtClean="0">
                <a:latin typeface="Times New Roman" pitchFamily="18" charset="0"/>
                <a:cs typeface="Times New Roman" pitchFamily="18" charset="0"/>
              </a:rPr>
              <a:t>question formulation and wording</a:t>
            </a:r>
            <a:r>
              <a:rPr lang="en-IN" sz="2800" dirty="0" smtClean="0">
                <a:latin typeface="Times New Roman" pitchFamily="18" charset="0"/>
                <a:cs typeface="Times New Roman" pitchFamily="18" charset="0"/>
              </a:rPr>
              <a:t>. (in detail....)</a:t>
            </a:r>
            <a:endParaRPr lang="en-IN" sz="28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2400" b="1" dirty="0" smtClean="0">
                <a:solidFill>
                  <a:srgbClr val="7030A0"/>
                </a:solidFill>
                <a:latin typeface="Times New Roman" pitchFamily="18" charset="0"/>
                <a:cs typeface="Times New Roman" pitchFamily="18" charset="0"/>
              </a:rPr>
              <a:t>Data Collection-</a:t>
            </a:r>
            <a:r>
              <a:rPr lang="en-IN" sz="2400" dirty="0" smtClean="0">
                <a:latin typeface="Times New Roman" pitchFamily="18" charset="0"/>
                <a:cs typeface="Times New Roman" pitchFamily="18" charset="0"/>
              </a:rPr>
              <a:t> </a:t>
            </a:r>
            <a:r>
              <a:rPr lang="en-IN" sz="2400" b="1" dirty="0" smtClean="0">
                <a:solidFill>
                  <a:srgbClr val="C00000"/>
                </a:solidFill>
                <a:latin typeface="Times New Roman" pitchFamily="18" charset="0"/>
                <a:cs typeface="Times New Roman" pitchFamily="18" charset="0"/>
              </a:rPr>
              <a:t>THROUGH SCHEDULES</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85000" lnSpcReduction="10000"/>
          </a:bodyPr>
          <a:lstStyle/>
          <a:p>
            <a:pPr algn="just">
              <a:lnSpc>
                <a:spcPct val="150000"/>
              </a:lnSpc>
              <a:buNone/>
            </a:pPr>
            <a:r>
              <a:rPr lang="en-IN" dirty="0" smtClean="0">
                <a:latin typeface="Times New Roman" pitchFamily="18" charset="0"/>
                <a:cs typeface="Times New Roman" pitchFamily="18" charset="0"/>
              </a:rPr>
              <a:t>This method of data collection is very much like the collection of data through questionnaire, </a:t>
            </a:r>
            <a:r>
              <a:rPr lang="en-IN" i="1" dirty="0" smtClean="0">
                <a:latin typeface="Times New Roman" pitchFamily="18" charset="0"/>
                <a:cs typeface="Times New Roman" pitchFamily="18" charset="0"/>
              </a:rPr>
              <a:t>with little difference which lies in the fact that schedules (</a:t>
            </a:r>
            <a:r>
              <a:rPr lang="en-IN" i="1" dirty="0" err="1" smtClean="0">
                <a:latin typeface="Times New Roman" pitchFamily="18" charset="0"/>
                <a:cs typeface="Times New Roman" pitchFamily="18" charset="0"/>
              </a:rPr>
              <a:t>proforma</a:t>
            </a:r>
            <a:r>
              <a:rPr lang="en-IN" i="1" dirty="0" smtClean="0">
                <a:latin typeface="Times New Roman" pitchFamily="18" charset="0"/>
                <a:cs typeface="Times New Roman" pitchFamily="18" charset="0"/>
              </a:rPr>
              <a:t> containing a set of questions) are being filled in by the enumerators </a:t>
            </a:r>
            <a:r>
              <a:rPr lang="en-IN" dirty="0" smtClean="0">
                <a:latin typeface="Times New Roman" pitchFamily="18" charset="0"/>
                <a:cs typeface="Times New Roman" pitchFamily="18" charset="0"/>
              </a:rPr>
              <a:t>who are specially appointed for the purpose. </a:t>
            </a:r>
          </a:p>
          <a:p>
            <a:pPr algn="just">
              <a:lnSpc>
                <a:spcPct val="150000"/>
              </a:lnSpc>
              <a:buNone/>
            </a:pPr>
            <a:r>
              <a:rPr lang="en-IN" dirty="0" smtClean="0">
                <a:latin typeface="Times New Roman" pitchFamily="18" charset="0"/>
                <a:cs typeface="Times New Roman" pitchFamily="18" charset="0"/>
              </a:rPr>
              <a:t>These enumerators along with schedules, go to respondents, put to them the questions from the </a:t>
            </a:r>
            <a:r>
              <a:rPr lang="en-IN" dirty="0" err="1" smtClean="0">
                <a:latin typeface="Times New Roman" pitchFamily="18" charset="0"/>
                <a:cs typeface="Times New Roman" pitchFamily="18" charset="0"/>
              </a:rPr>
              <a:t>proforma</a:t>
            </a:r>
            <a:r>
              <a:rPr lang="en-IN" dirty="0" smtClean="0">
                <a:latin typeface="Times New Roman" pitchFamily="18" charset="0"/>
                <a:cs typeface="Times New Roman" pitchFamily="18" charset="0"/>
              </a:rPr>
              <a:t> in the order the questions are listed and record the replies in the space meant for the same in the </a:t>
            </a:r>
            <a:r>
              <a:rPr lang="en-IN" dirty="0" err="1" smtClean="0">
                <a:latin typeface="Times New Roman" pitchFamily="18" charset="0"/>
                <a:cs typeface="Times New Roman" pitchFamily="18" charset="0"/>
              </a:rPr>
              <a:t>proforma</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2400" b="1" dirty="0" smtClean="0">
                <a:solidFill>
                  <a:srgbClr val="7030A0"/>
                </a:solidFill>
                <a:latin typeface="Times New Roman" pitchFamily="18" charset="0"/>
                <a:cs typeface="Times New Roman" pitchFamily="18" charset="0"/>
              </a:rPr>
              <a:t>Data Collection-</a:t>
            </a:r>
            <a:r>
              <a:rPr lang="en-IN" sz="2400" dirty="0" smtClean="0">
                <a:latin typeface="Times New Roman" pitchFamily="18" charset="0"/>
                <a:cs typeface="Times New Roman" pitchFamily="18" charset="0"/>
              </a:rPr>
              <a:t> </a:t>
            </a:r>
            <a:r>
              <a:rPr lang="en-IN" sz="2400" b="1" dirty="0" smtClean="0">
                <a:solidFill>
                  <a:srgbClr val="C00000"/>
                </a:solidFill>
                <a:latin typeface="Times New Roman" pitchFamily="18" charset="0"/>
                <a:cs typeface="Times New Roman" pitchFamily="18" charset="0"/>
              </a:rPr>
              <a:t>THROUGH SCHEDULES</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70000" lnSpcReduction="20000"/>
          </a:bodyPr>
          <a:lstStyle/>
          <a:p>
            <a:pPr algn="just">
              <a:lnSpc>
                <a:spcPct val="160000"/>
              </a:lnSpc>
              <a:buNone/>
            </a:pPr>
            <a:r>
              <a:rPr lang="en-IN" dirty="0" smtClean="0">
                <a:latin typeface="Times New Roman" pitchFamily="18" charset="0"/>
                <a:cs typeface="Times New Roman" pitchFamily="18" charset="0"/>
              </a:rPr>
              <a:t>This method requires the selection of enumerators for filling up schedules or assisting respondents to fill up schedules and as such enumerators should be very carefully selected. The enumerators should be trained to perform their job well and the nature and scope of the investigation should be explained to them thoroughly so that they may well understand the implications of different questions put in the schedule. Enumerators should be intelligent and must possess the capacity of </a:t>
            </a:r>
            <a:r>
              <a:rPr lang="en-IN" dirty="0" err="1" smtClean="0">
                <a:latin typeface="Times New Roman" pitchFamily="18" charset="0"/>
                <a:cs typeface="Times New Roman" pitchFamily="18" charset="0"/>
              </a:rPr>
              <a:t>crossexamination</a:t>
            </a:r>
            <a:r>
              <a:rPr lang="en-IN" dirty="0" smtClean="0">
                <a:latin typeface="Times New Roman" pitchFamily="18" charset="0"/>
                <a:cs typeface="Times New Roman" pitchFamily="18" charset="0"/>
              </a:rPr>
              <a:t> in order to find out the truth. Above all, they should be honest, sincere, hardworking and should have patience and perseverance.</a:t>
            </a:r>
            <a:endParaRPr lang="en-IN"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normAutofit/>
          </a:bodyPr>
          <a:lstStyle/>
          <a:p>
            <a:r>
              <a:rPr lang="en-US" sz="3200" b="1" dirty="0" smtClean="0">
                <a:latin typeface="Times New Roman" pitchFamily="18" charset="0"/>
                <a:cs typeface="Times New Roman" pitchFamily="18" charset="0"/>
              </a:rPr>
              <a:t>Preliminary Concepts</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0" y="838200"/>
            <a:ext cx="8686800" cy="5334000"/>
          </a:xfrm>
        </p:spPr>
        <p:txBody>
          <a:bodyPr>
            <a:noAutofit/>
          </a:bodyPr>
          <a:lstStyle/>
          <a:p>
            <a:pPr algn="just"/>
            <a:r>
              <a:rPr lang="en-US" sz="2800" dirty="0" smtClean="0">
                <a:latin typeface="Times New Roman" pitchFamily="18" charset="0"/>
                <a:cs typeface="Times New Roman" pitchFamily="18" charset="0"/>
              </a:rPr>
              <a:t>A </a:t>
            </a:r>
            <a:r>
              <a:rPr lang="en-US" sz="2800" b="1" dirty="0" smtClean="0">
                <a:solidFill>
                  <a:srgbClr val="FF0000"/>
                </a:solidFill>
                <a:latin typeface="Times New Roman" pitchFamily="18" charset="0"/>
                <a:cs typeface="Times New Roman" pitchFamily="18" charset="0"/>
              </a:rPr>
              <a:t>sample</a:t>
            </a:r>
            <a:r>
              <a:rPr lang="en-US" sz="2800" dirty="0" smtClean="0">
                <a:latin typeface="Times New Roman" pitchFamily="18" charset="0"/>
                <a:cs typeface="Times New Roman" pitchFamily="18" charset="0"/>
              </a:rPr>
              <a:t> is a part of the population.</a:t>
            </a:r>
          </a:p>
          <a:p>
            <a:pPr algn="just"/>
            <a:r>
              <a:rPr lang="en-US" sz="2800" dirty="0" smtClean="0">
                <a:latin typeface="Times New Roman" pitchFamily="18" charset="0"/>
                <a:cs typeface="Times New Roman" pitchFamily="18" charset="0"/>
              </a:rPr>
              <a:t>In</a:t>
            </a:r>
            <a:r>
              <a:rPr lang="en-US" sz="2800" dirty="0" smtClean="0">
                <a:latin typeface="Times New Roman" pitchFamily="18" charset="0"/>
                <a:cs typeface="Times New Roman" pitchFamily="18" charset="0"/>
              </a:rPr>
              <a:t> statistics, a </a:t>
            </a:r>
            <a:r>
              <a:rPr lang="en-US" sz="2800" b="1" dirty="0" smtClean="0">
                <a:solidFill>
                  <a:srgbClr val="FF0000"/>
                </a:solidFill>
                <a:latin typeface="Times New Roman" pitchFamily="18" charset="0"/>
                <a:cs typeface="Times New Roman" pitchFamily="18" charset="0"/>
              </a:rPr>
              <a:t>population</a:t>
            </a:r>
            <a:r>
              <a:rPr lang="en-US" sz="2800" dirty="0" smtClean="0">
                <a:latin typeface="Times New Roman" pitchFamily="18" charset="0"/>
                <a:cs typeface="Times New Roman" pitchFamily="18" charset="0"/>
              </a:rPr>
              <a:t> is a collection/set of similar items or individuals which is of interest for some question or experiments.</a:t>
            </a:r>
          </a:p>
          <a:p>
            <a:pPr algn="just"/>
            <a:r>
              <a:rPr lang="en-US" sz="2800" dirty="0" smtClean="0">
                <a:latin typeface="Times New Roman" pitchFamily="18" charset="0"/>
                <a:cs typeface="Times New Roman" pitchFamily="18" charset="0"/>
              </a:rPr>
              <a:t>A </a:t>
            </a:r>
            <a:r>
              <a:rPr lang="en-US" sz="2800" b="1" dirty="0" smtClean="0">
                <a:solidFill>
                  <a:srgbClr val="FF0000"/>
                </a:solidFill>
                <a:latin typeface="Times New Roman" pitchFamily="18" charset="0"/>
                <a:cs typeface="Times New Roman" pitchFamily="18" charset="0"/>
              </a:rPr>
              <a:t>sample </a:t>
            </a:r>
            <a:r>
              <a:rPr lang="en-US" sz="2800" dirty="0" smtClean="0">
                <a:latin typeface="Times New Roman" pitchFamily="18" charset="0"/>
                <a:cs typeface="Times New Roman" pitchFamily="18" charset="0"/>
              </a:rPr>
              <a:t>is “a smaller (but hopefully representative) collection of units from a population used to determine truths about that population”</a:t>
            </a:r>
          </a:p>
          <a:p>
            <a:pPr algn="just"/>
            <a:r>
              <a:rPr lang="en-US" sz="2800" dirty="0" smtClean="0">
                <a:solidFill>
                  <a:srgbClr val="FF0000"/>
                </a:solidFill>
                <a:latin typeface="Times New Roman" pitchFamily="18" charset="0"/>
                <a:cs typeface="Times New Roman" pitchFamily="18" charset="0"/>
              </a:rPr>
              <a:t>Why sample</a:t>
            </a:r>
            <a:r>
              <a:rPr lang="en-US" sz="2800" dirty="0" smtClean="0">
                <a:latin typeface="Times New Roman" pitchFamily="18" charset="0"/>
                <a:cs typeface="Times New Roman" pitchFamily="18" charset="0"/>
              </a:rPr>
              <a:t>?</a:t>
            </a:r>
          </a:p>
          <a:p>
            <a:pPr lvl="1" algn="just"/>
            <a:r>
              <a:rPr lang="en-US" dirty="0" smtClean="0">
                <a:latin typeface="Times New Roman" pitchFamily="18" charset="0"/>
                <a:cs typeface="Times New Roman" pitchFamily="18" charset="0"/>
              </a:rPr>
              <a:t>Resources (time, money) and workload</a:t>
            </a:r>
          </a:p>
          <a:p>
            <a:pPr lvl="1" algn="just"/>
            <a:r>
              <a:rPr lang="en-US" dirty="0" smtClean="0">
                <a:latin typeface="Times New Roman" pitchFamily="18" charset="0"/>
                <a:cs typeface="Times New Roman" pitchFamily="18" charset="0"/>
              </a:rPr>
              <a:t>Gives results with known accuracy that can be calculated mathematically</a:t>
            </a:r>
          </a:p>
          <a:p>
            <a:pPr algn="just">
              <a:buNone/>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610600" cy="5715000"/>
          </a:xfrm>
        </p:spPr>
        <p:txBody>
          <a:bodyPr>
            <a:noAutofit/>
          </a:bodyPr>
          <a:lstStyle/>
          <a:p>
            <a:pPr>
              <a:lnSpc>
                <a:spcPct val="110000"/>
              </a:lnSpc>
              <a:defRPr/>
            </a:pPr>
            <a:r>
              <a:rPr lang="en-US" sz="2800" dirty="0" smtClean="0">
                <a:solidFill>
                  <a:srgbClr val="FF0000"/>
                </a:solidFill>
                <a:latin typeface="Times New Roman" pitchFamily="18" charset="0"/>
                <a:cs typeface="Times New Roman" pitchFamily="18" charset="0"/>
              </a:rPr>
              <a:t>Target Population</a:t>
            </a:r>
            <a:r>
              <a:rPr lang="en-US" sz="2800"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The population to be studied/ to which the investigator wants to generalize his results.</a:t>
            </a:r>
          </a:p>
          <a:p>
            <a:pPr>
              <a:lnSpc>
                <a:spcPct val="110000"/>
              </a:lnSpc>
              <a:defRPr/>
            </a:pPr>
            <a:r>
              <a:rPr lang="en-US" sz="2800" dirty="0" smtClean="0">
                <a:solidFill>
                  <a:srgbClr val="FF0000"/>
                </a:solidFill>
                <a:latin typeface="Times New Roman" pitchFamily="18" charset="0"/>
                <a:cs typeface="Times New Roman" pitchFamily="18" charset="0"/>
              </a:rPr>
              <a:t>Sampling Unit</a:t>
            </a:r>
            <a:r>
              <a:rPr lang="en-US" sz="2800"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smallest unit from which sample can be selected.</a:t>
            </a:r>
          </a:p>
          <a:p>
            <a:pPr>
              <a:lnSpc>
                <a:spcPct val="110000"/>
              </a:lnSpc>
              <a:defRPr/>
            </a:pPr>
            <a:r>
              <a:rPr lang="en-GB" sz="2800" dirty="0" smtClean="0">
                <a:solidFill>
                  <a:srgbClr val="FF0000"/>
                </a:solidFill>
                <a:latin typeface="Times New Roman" pitchFamily="18" charset="0"/>
                <a:cs typeface="Times New Roman" pitchFamily="18" charset="0"/>
              </a:rPr>
              <a:t>Sampling scheme :</a:t>
            </a:r>
            <a:r>
              <a:rPr lang="en-GB" sz="2800" dirty="0" smtClean="0">
                <a:latin typeface="Times New Roman" pitchFamily="18" charset="0"/>
                <a:cs typeface="Times New Roman" pitchFamily="18" charset="0"/>
              </a:rPr>
              <a:t>Method of selecting sampling units from sampling frame.</a:t>
            </a:r>
            <a:endParaRPr lang="en-US" sz="2800" dirty="0" smtClean="0">
              <a:latin typeface="Times New Roman" pitchFamily="18" charset="0"/>
              <a:cs typeface="Times New Roman" pitchFamily="18" charset="0"/>
            </a:endParaRPr>
          </a:p>
          <a:p>
            <a:pPr algn="just">
              <a:lnSpc>
                <a:spcPct val="110000"/>
              </a:lnSpc>
            </a:pPr>
            <a:r>
              <a:rPr lang="en-US" sz="2800" dirty="0" smtClean="0">
                <a:latin typeface="Times New Roman" pitchFamily="18" charset="0"/>
                <a:cs typeface="Times New Roman" pitchFamily="18" charset="0"/>
              </a:rPr>
              <a:t>The </a:t>
            </a:r>
            <a:r>
              <a:rPr lang="en-US" sz="2800" b="1" dirty="0" smtClean="0">
                <a:solidFill>
                  <a:srgbClr val="FF0000"/>
                </a:solidFill>
                <a:latin typeface="Times New Roman" pitchFamily="18" charset="0"/>
                <a:cs typeface="Times New Roman" pitchFamily="18" charset="0"/>
              </a:rPr>
              <a:t>sampling frame </a:t>
            </a:r>
            <a:r>
              <a:rPr lang="en-US" sz="2800" dirty="0" smtClean="0">
                <a:latin typeface="Times New Roman" pitchFamily="18" charset="0"/>
                <a:cs typeface="Times New Roman" pitchFamily="18" charset="0"/>
              </a:rPr>
              <a:t>is the list </a:t>
            </a:r>
            <a:r>
              <a:rPr lang="en-GB" sz="2800" dirty="0" smtClean="0">
                <a:latin typeface="Times New Roman" pitchFamily="18" charset="0"/>
                <a:cs typeface="Times New Roman" pitchFamily="18" charset="0"/>
              </a:rPr>
              <a:t>all the sampling units from which sample is drawn.</a:t>
            </a:r>
            <a:endParaRPr lang="en-US" sz="2800" dirty="0" smtClean="0">
              <a:latin typeface="Times New Roman" pitchFamily="18" charset="0"/>
              <a:cs typeface="Times New Roman" pitchFamily="18" charset="0"/>
            </a:endParaRPr>
          </a:p>
          <a:p>
            <a:pPr lvl="1" algn="just">
              <a:lnSpc>
                <a:spcPct val="110000"/>
              </a:lnSpc>
            </a:pPr>
            <a:r>
              <a:rPr lang="en-US" dirty="0" smtClean="0">
                <a:latin typeface="Times New Roman" pitchFamily="18" charset="0"/>
                <a:cs typeface="Times New Roman" pitchFamily="18" charset="0"/>
              </a:rPr>
              <a:t>Registrar’s office.</a:t>
            </a:r>
          </a:p>
          <a:p>
            <a:pPr lvl="1" algn="just">
              <a:lnSpc>
                <a:spcPct val="110000"/>
              </a:lnSpc>
            </a:pPr>
            <a:r>
              <a:rPr lang="en-US" dirty="0" smtClean="0">
                <a:latin typeface="Times New Roman" pitchFamily="18" charset="0"/>
                <a:cs typeface="Times New Roman" pitchFamily="18" charset="0"/>
              </a:rPr>
              <a:t>Class registers.</a:t>
            </a:r>
          </a:p>
          <a:p>
            <a:pPr lvl="1" algn="just">
              <a:lnSpc>
                <a:spcPct val="110000"/>
              </a:lnSpc>
              <a:buNone/>
            </a:pPr>
            <a:endParaRPr lang="en-US" dirty="0" smtClean="0">
              <a:latin typeface="Times New Roman" pitchFamily="18" charset="0"/>
              <a:cs typeface="Times New Roman" pitchFamily="18" charset="0"/>
            </a:endParaRPr>
          </a:p>
        </p:txBody>
      </p:sp>
      <p:sp>
        <p:nvSpPr>
          <p:cNvPr id="5" name="Title 1"/>
          <p:cNvSpPr>
            <a:spLocks noGrp="1"/>
          </p:cNvSpPr>
          <p:nvPr>
            <p:ph type="title"/>
          </p:nvPr>
        </p:nvSpPr>
        <p:spPr>
          <a:xfrm>
            <a:off x="457200" y="0"/>
            <a:ext cx="8229600" cy="792162"/>
          </a:xfrm>
        </p:spPr>
        <p:txBody>
          <a:bodyPr>
            <a:normAutofit/>
          </a:bodyPr>
          <a:lstStyle/>
          <a:p>
            <a:r>
              <a:rPr lang="en-US" sz="3200" b="1" dirty="0" smtClean="0">
                <a:latin typeface="Times New Roman" pitchFamily="18" charset="0"/>
                <a:cs typeface="Times New Roman" pitchFamily="18" charset="0"/>
              </a:rPr>
              <a:t>Preliminary Concepts</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endParaRPr lang="en-IN" sz="36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92500"/>
          </a:bodyPr>
          <a:lstStyle/>
          <a:p>
            <a:pPr algn="just">
              <a:lnSpc>
                <a:spcPct val="150000"/>
              </a:lnSpc>
              <a:buNone/>
            </a:pPr>
            <a:r>
              <a:rPr lang="en-IN" sz="2800" dirty="0" smtClean="0">
                <a:latin typeface="Times New Roman" pitchFamily="18" charset="0"/>
                <a:cs typeface="Times New Roman" pitchFamily="18" charset="0"/>
              </a:rPr>
              <a:t>The </a:t>
            </a:r>
            <a:r>
              <a:rPr lang="en-IN" sz="2800" i="1" dirty="0" smtClean="0">
                <a:latin typeface="Times New Roman" pitchFamily="18" charset="0"/>
                <a:cs typeface="Times New Roman" pitchFamily="18" charset="0"/>
              </a:rPr>
              <a:t>primary data are </a:t>
            </a:r>
            <a:r>
              <a:rPr lang="en-IN" sz="2800" dirty="0" smtClean="0">
                <a:latin typeface="Times New Roman" pitchFamily="18" charset="0"/>
                <a:cs typeface="Times New Roman" pitchFamily="18" charset="0"/>
              </a:rPr>
              <a:t>those which are collected afresh and for the first time, and thus happen to be original in character.</a:t>
            </a:r>
          </a:p>
          <a:p>
            <a:pPr algn="just">
              <a:lnSpc>
                <a:spcPct val="150000"/>
              </a:lnSpc>
              <a:buNone/>
            </a:pPr>
            <a:r>
              <a:rPr lang="en-IN" sz="2800" dirty="0" smtClean="0">
                <a:latin typeface="Times New Roman" pitchFamily="18" charset="0"/>
                <a:cs typeface="Times New Roman" pitchFamily="18" charset="0"/>
              </a:rPr>
              <a:t>The </a:t>
            </a:r>
            <a:r>
              <a:rPr lang="en-IN" sz="2800" i="1" dirty="0" smtClean="0">
                <a:latin typeface="Times New Roman" pitchFamily="18" charset="0"/>
                <a:cs typeface="Times New Roman" pitchFamily="18" charset="0"/>
              </a:rPr>
              <a:t>secondary data, on the other hand, are those which have already been collected by someone </a:t>
            </a:r>
            <a:r>
              <a:rPr lang="en-IN" sz="2800" dirty="0" smtClean="0">
                <a:latin typeface="Times New Roman" pitchFamily="18" charset="0"/>
                <a:cs typeface="Times New Roman" pitchFamily="18" charset="0"/>
              </a:rPr>
              <a:t>else and which have already been passed through the statistical process. The researcher would have to decide which sort of data he would be using (thus collecting) for his study and accordingly he will have to select one or the other method of data collection.</a:t>
            </a:r>
            <a:endParaRPr lang="en-IN"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endParaRPr lang="en-IN" sz="3600" b="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77500" lnSpcReduction="20000"/>
          </a:bodyPr>
          <a:lstStyle/>
          <a:p>
            <a:pPr algn="just">
              <a:lnSpc>
                <a:spcPct val="160000"/>
              </a:lnSpc>
              <a:buNone/>
            </a:pPr>
            <a:r>
              <a:rPr lang="en-IN" dirty="0" smtClean="0">
                <a:latin typeface="Times New Roman" pitchFamily="18" charset="0"/>
                <a:cs typeface="Times New Roman" pitchFamily="18" charset="0"/>
              </a:rPr>
              <a:t>There are several methods of collecting primary data, particularly in surveys and descriptive researches. Important ones are: </a:t>
            </a:r>
          </a:p>
          <a:p>
            <a:pPr marL="571500" indent="-571500" algn="just">
              <a:lnSpc>
                <a:spcPct val="160000"/>
              </a:lnSpc>
              <a:buAutoNum type="romanLcParenBoth"/>
            </a:pPr>
            <a:r>
              <a:rPr lang="en-IN" dirty="0" smtClean="0">
                <a:latin typeface="Times New Roman" pitchFamily="18" charset="0"/>
                <a:cs typeface="Times New Roman" pitchFamily="18" charset="0"/>
              </a:rPr>
              <a:t>observation method, </a:t>
            </a:r>
          </a:p>
          <a:p>
            <a:pPr marL="571500" indent="-571500" algn="just">
              <a:lnSpc>
                <a:spcPct val="160000"/>
              </a:lnSpc>
              <a:buAutoNum type="romanLcParenBoth"/>
            </a:pPr>
            <a:r>
              <a:rPr lang="en-IN" dirty="0" smtClean="0">
                <a:latin typeface="Times New Roman" pitchFamily="18" charset="0"/>
                <a:cs typeface="Times New Roman" pitchFamily="18" charset="0"/>
              </a:rPr>
              <a:t>interview method, </a:t>
            </a:r>
          </a:p>
          <a:p>
            <a:pPr marL="571500" indent="-571500" algn="just">
              <a:lnSpc>
                <a:spcPct val="160000"/>
              </a:lnSpc>
              <a:buAutoNum type="romanLcParenBoth"/>
            </a:pPr>
            <a:r>
              <a:rPr lang="en-IN" dirty="0" smtClean="0">
                <a:latin typeface="Times New Roman" pitchFamily="18" charset="0"/>
                <a:cs typeface="Times New Roman" pitchFamily="18" charset="0"/>
              </a:rPr>
              <a:t> through questionnaires,</a:t>
            </a:r>
          </a:p>
          <a:p>
            <a:pPr marL="571500" indent="-571500" algn="just">
              <a:lnSpc>
                <a:spcPct val="160000"/>
              </a:lnSpc>
              <a:buAutoNum type="romanLcParenBoth"/>
            </a:pPr>
            <a:r>
              <a:rPr lang="en-IN" dirty="0" smtClean="0">
                <a:latin typeface="Times New Roman" pitchFamily="18" charset="0"/>
                <a:cs typeface="Times New Roman" pitchFamily="18" charset="0"/>
              </a:rPr>
              <a:t> through schedules, and</a:t>
            </a:r>
          </a:p>
          <a:p>
            <a:pPr marL="571500" indent="-571500" algn="just">
              <a:lnSpc>
                <a:spcPct val="160000"/>
              </a:lnSpc>
              <a:buAutoNum type="romanLcParenBoth"/>
            </a:pPr>
            <a:r>
              <a:rPr lang="en-IN" dirty="0" smtClean="0">
                <a:latin typeface="Times New Roman" pitchFamily="18" charset="0"/>
                <a:cs typeface="Times New Roman" pitchFamily="18" charset="0"/>
              </a:rPr>
              <a:t>other methods which include (a) warranty cards; (b) distributor audits; (c) pantry audits; (d) consumer panels; (e) using mechanical devices; (f) through projective techniques; (g) depth interviews, and (h) content analysis</a:t>
            </a:r>
            <a:endParaRPr lang="en-IN"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2800" b="1" dirty="0" smtClean="0">
                <a:solidFill>
                  <a:srgbClr val="C00000"/>
                </a:solidFill>
                <a:latin typeface="Times New Roman" pitchFamily="18" charset="0"/>
                <a:cs typeface="Times New Roman" pitchFamily="18" charset="0"/>
              </a:rPr>
              <a:t>Observation Method</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70000" lnSpcReduction="20000"/>
          </a:bodyPr>
          <a:lstStyle/>
          <a:p>
            <a:pPr algn="just">
              <a:lnSpc>
                <a:spcPct val="170000"/>
              </a:lnSpc>
              <a:buNone/>
            </a:pPr>
            <a:r>
              <a:rPr lang="en-IN" sz="3400" dirty="0" smtClean="0">
                <a:latin typeface="Times New Roman" pitchFamily="18" charset="0"/>
                <a:cs typeface="Times New Roman" pitchFamily="18" charset="0"/>
              </a:rPr>
              <a:t>The observation method is the most commonly used method specially in studies relating to behavioural sciences. Here the information is collected by way of investigator’s own direct observation without asking from the respondent. </a:t>
            </a:r>
          </a:p>
          <a:p>
            <a:pPr algn="just">
              <a:lnSpc>
                <a:spcPct val="170000"/>
              </a:lnSpc>
              <a:buNone/>
            </a:pPr>
            <a:r>
              <a:rPr lang="en-IN" dirty="0" smtClean="0">
                <a:latin typeface="Times New Roman" pitchFamily="18" charset="0"/>
                <a:cs typeface="Times New Roman" pitchFamily="18" charset="0"/>
              </a:rPr>
              <a:t>The main advantage of this this method is independent of respondents’ willingness to respond and as such is relatively less demanding of active cooperation on the part of respondents as happens to be the case in the interview or the questionnaire method. </a:t>
            </a:r>
          </a:p>
          <a:p>
            <a:pPr algn="just">
              <a:lnSpc>
                <a:spcPct val="170000"/>
              </a:lnSpc>
              <a:buNone/>
            </a:pPr>
            <a:r>
              <a:rPr lang="en-IN" dirty="0" smtClean="0">
                <a:latin typeface="Times New Roman" pitchFamily="18" charset="0"/>
                <a:cs typeface="Times New Roman" pitchFamily="18" charset="0"/>
              </a:rPr>
              <a:t>This method is particularly suitable in studies which deal with subjects (i.e., respondents) who are not capable of giving verbal reports of their feelings for one reason or the other</a:t>
            </a:r>
            <a:endParaRPr lang="en-IN"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2800" b="1" dirty="0" smtClean="0">
                <a:solidFill>
                  <a:srgbClr val="C00000"/>
                </a:solidFill>
                <a:latin typeface="Times New Roman" pitchFamily="18" charset="0"/>
                <a:cs typeface="Times New Roman" pitchFamily="18" charset="0"/>
              </a:rPr>
              <a:t>Observation Method</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92500"/>
          </a:bodyPr>
          <a:lstStyle/>
          <a:p>
            <a:pPr algn="just">
              <a:lnSpc>
                <a:spcPct val="150000"/>
              </a:lnSpc>
              <a:buNone/>
            </a:pPr>
            <a:r>
              <a:rPr lang="en-IN" dirty="0" smtClean="0">
                <a:latin typeface="Times New Roman" pitchFamily="18" charset="0"/>
                <a:cs typeface="Times New Roman" pitchFamily="18" charset="0"/>
              </a:rPr>
              <a:t>However, observation method has various limitations.</a:t>
            </a:r>
          </a:p>
          <a:p>
            <a:pPr algn="just">
              <a:lnSpc>
                <a:spcPct val="150000"/>
              </a:lnSpc>
              <a:buFont typeface="Wingdings" pitchFamily="2" charset="2"/>
              <a:buChar char="Ø"/>
            </a:pPr>
            <a:r>
              <a:rPr lang="en-IN" dirty="0" smtClean="0">
                <a:latin typeface="Times New Roman" pitchFamily="18" charset="0"/>
                <a:cs typeface="Times New Roman" pitchFamily="18" charset="0"/>
              </a:rPr>
              <a:t> it is an expensive method. </a:t>
            </a:r>
          </a:p>
          <a:p>
            <a:pPr algn="just">
              <a:lnSpc>
                <a:spcPct val="150000"/>
              </a:lnSpc>
              <a:buFont typeface="Wingdings" pitchFamily="2" charset="2"/>
              <a:buChar char="Ø"/>
            </a:pPr>
            <a:r>
              <a:rPr lang="en-IN" dirty="0" smtClean="0">
                <a:latin typeface="Times New Roman" pitchFamily="18" charset="0"/>
                <a:cs typeface="Times New Roman" pitchFamily="18" charset="0"/>
              </a:rPr>
              <a:t>the information provided by this method is very limited.</a:t>
            </a:r>
          </a:p>
          <a:p>
            <a:pPr algn="just">
              <a:lnSpc>
                <a:spcPct val="150000"/>
              </a:lnSpc>
              <a:buFont typeface="Wingdings" pitchFamily="2" charset="2"/>
              <a:buChar char="Ø"/>
            </a:pPr>
            <a:r>
              <a:rPr lang="en-IN" dirty="0" smtClean="0">
                <a:latin typeface="Times New Roman" pitchFamily="18" charset="0"/>
                <a:cs typeface="Times New Roman" pitchFamily="18" charset="0"/>
              </a:rPr>
              <a:t> sometimes unforeseen factors may interfere with the observational task. At times, the fact that some people are rarely accessible to direct observation creates obstacle for this method to collect data effectively.</a:t>
            </a:r>
            <a:endParaRPr lang="en-IN"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IN" sz="3600" b="1" dirty="0" smtClean="0">
                <a:solidFill>
                  <a:srgbClr val="7030A0"/>
                </a:solidFill>
                <a:latin typeface="Times New Roman" pitchFamily="18" charset="0"/>
                <a:cs typeface="Times New Roman" pitchFamily="18" charset="0"/>
              </a:rPr>
              <a:t>Data Collection-</a:t>
            </a:r>
            <a:r>
              <a:rPr lang="en-IN" sz="3600" dirty="0" smtClean="0"/>
              <a:t> </a:t>
            </a:r>
            <a:r>
              <a:rPr lang="en-IN" sz="2800" b="1" dirty="0" smtClean="0">
                <a:solidFill>
                  <a:srgbClr val="C00000"/>
                </a:solidFill>
                <a:latin typeface="Times New Roman" pitchFamily="18" charset="0"/>
                <a:cs typeface="Times New Roman" pitchFamily="18" charset="0"/>
              </a:rPr>
              <a:t>Observation Method</a:t>
            </a:r>
            <a:endParaRPr lang="en-IN"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685800"/>
            <a:ext cx="8839200" cy="5943600"/>
          </a:xfrm>
        </p:spPr>
        <p:txBody>
          <a:bodyPr>
            <a:normAutofit fontScale="92500" lnSpcReduction="10000"/>
          </a:bodyPr>
          <a:lstStyle/>
          <a:p>
            <a:pPr algn="just">
              <a:lnSpc>
                <a:spcPct val="150000"/>
              </a:lnSpc>
              <a:buNone/>
            </a:pPr>
            <a:r>
              <a:rPr lang="en-IN" dirty="0" smtClean="0">
                <a:latin typeface="Times New Roman" pitchFamily="18" charset="0"/>
                <a:cs typeface="Times New Roman" pitchFamily="18" charset="0"/>
              </a:rPr>
              <a:t>In case the observation is characterised by a careful definition of the units to be observed, the style of recording the observed information, standardised conditions of observation and the selection of pertinent data of observation, then the observation is called as </a:t>
            </a:r>
            <a:r>
              <a:rPr lang="en-IN" b="1" i="1" dirty="0" smtClean="0">
                <a:latin typeface="Times New Roman" pitchFamily="18" charset="0"/>
                <a:cs typeface="Times New Roman" pitchFamily="18" charset="0"/>
              </a:rPr>
              <a:t>structured observation</a:t>
            </a:r>
            <a:r>
              <a:rPr lang="en-IN" i="1"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But when observation</a:t>
            </a:r>
            <a:r>
              <a:rPr lang="en-IN" i="1"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is to take place without these characteristics to be thought of in advance, the same is termed </a:t>
            </a:r>
            <a:r>
              <a:rPr lang="en-IN" i="1" dirty="0" smtClean="0">
                <a:latin typeface="Times New Roman" pitchFamily="18" charset="0"/>
                <a:cs typeface="Times New Roman" pitchFamily="18" charset="0"/>
              </a:rPr>
              <a:t>as </a:t>
            </a:r>
            <a:r>
              <a:rPr lang="en-IN" b="1" i="1" dirty="0" smtClean="0">
                <a:latin typeface="Times New Roman" pitchFamily="18" charset="0"/>
                <a:cs typeface="Times New Roman" pitchFamily="18" charset="0"/>
              </a:rPr>
              <a:t>unstructured observation</a:t>
            </a:r>
            <a:r>
              <a:rPr lang="en-IN" i="1"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TotalTime>
  <Words>1826</Words>
  <Application>Microsoft Office PowerPoint</Application>
  <PresentationFormat>On-screen Show (4:3)</PresentationFormat>
  <Paragraphs>102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Basics of Academic Project Preparation</vt:lpstr>
      <vt:lpstr>Data Collection </vt:lpstr>
      <vt:lpstr>Preliminary Concepts</vt:lpstr>
      <vt:lpstr>Preliminary Concepts</vt:lpstr>
      <vt:lpstr>Data Collection</vt:lpstr>
      <vt:lpstr>Data Collection</vt:lpstr>
      <vt:lpstr>Data Collection- Observation Method</vt:lpstr>
      <vt:lpstr>Data Collection- Observation Method</vt:lpstr>
      <vt:lpstr>Data Collection- Observation Method</vt:lpstr>
      <vt:lpstr>Data Collection- Observation Method</vt:lpstr>
      <vt:lpstr>Data Collection- Observation Method</vt:lpstr>
      <vt:lpstr>Data Collection- Interview Method </vt:lpstr>
      <vt:lpstr>Data Collection- Interview Method </vt:lpstr>
      <vt:lpstr>Data Collection- Interview Method </vt:lpstr>
      <vt:lpstr>Data Collection- Interview Method </vt:lpstr>
      <vt:lpstr>Data Collection- Interview Method </vt:lpstr>
      <vt:lpstr>Data Collection- Interview Method </vt:lpstr>
      <vt:lpstr>Data Collection- THROUGH QUESTIONNAIRES</vt:lpstr>
      <vt:lpstr>Data Collection- THROUGH QUESTIONNAIRES</vt:lpstr>
      <vt:lpstr>Data Collection- THROUGH QUESTIONNAIRES</vt:lpstr>
      <vt:lpstr>Data Collection- THROUGH QUESTIONNAIRES</vt:lpstr>
      <vt:lpstr>Data Collection- THROUGH QUESTIONNAIRES</vt:lpstr>
      <vt:lpstr>Data Collection- THROUGH SCHEDULES</vt:lpstr>
      <vt:lpstr>Data Collection- THROUGH SCHEDULES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Basics of Academic Project Preparation</dc:title>
  <dc:creator>USER</dc:creator>
  <cp:lastModifiedBy>USER</cp:lastModifiedBy>
  <cp:revision>186</cp:revision>
  <dcterms:created xsi:type="dcterms:W3CDTF">2006-08-16T00:00:00Z</dcterms:created>
  <dcterms:modified xsi:type="dcterms:W3CDTF">2020-05-04T04:15:39Z</dcterms:modified>
</cp:coreProperties>
</file>